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</p:sldIdLst>
  <p:sldSz cx="9144000" cy="6858000" type="screen4x3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2485D91-8505-4A64-B245-C3E91A332C3C}" type="slidenum">
              <a:t>‹N›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AF90529-6780-4436-AD58-8640FAA19987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FB310D7-1CBA-4A41-A318-FDC26E54223A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4C7141D-88CA-472F-83FC-AB9855F4C73F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CCA23233-805A-45F4-BE69-4307D28258A9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108960" y="6378120"/>
            <a:ext cx="292500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658368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DF28B1C-73F1-43CD-B4EC-E660DC9C9E8C}" type="slidenum">
              <a: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‹N›</a:t>
            </a:fld>
            <a:endParaRPr lang="it-IT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45720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108960" y="6378120"/>
            <a:ext cx="292500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658368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48517AC-49EC-4307-ACB8-4E1767D13C66}" type="slidenum">
              <a: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‹N›</a:t>
            </a:fld>
            <a:endParaRPr lang="it-IT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45720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3108960" y="6378120"/>
            <a:ext cx="292500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658368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B02F0AF-D8B4-463A-A83C-C0433D5BD595}" type="slidenum">
              <a: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‹N›</a:t>
            </a:fld>
            <a:endParaRPr lang="it-IT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45720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3108960" y="6378120"/>
            <a:ext cx="292500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658368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2797DE-F095-4C41-859A-F8D925A12187}" type="slidenum">
              <a: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‹N›</a:t>
            </a:fld>
            <a:endParaRPr lang="it-IT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45720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549600" y="-1941120"/>
            <a:ext cx="1575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765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3108960" y="6378120"/>
            <a:ext cx="292500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658368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BBDF927-30E1-4172-8AB2-BC91CA732D71}" type="slidenum">
              <a:rPr lang="it-IT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‹N›</a:t>
            </a:fld>
            <a:endParaRPr lang="it-IT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457200" y="6378120"/>
            <a:ext cx="2102040" cy="34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promozionesalutemodena@ausl.mo.it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567440" y="1423440"/>
            <a:ext cx="6102720" cy="1157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it-IT" sz="2000" b="1" strike="noStrike" spc="-1">
                <a:solidFill>
                  <a:srgbClr val="5882AF"/>
                </a:solidFill>
                <a:latin typeface="Arial"/>
              </a:rPr>
              <a:t>Corso</a:t>
            </a:r>
            <a:r>
              <a:rPr lang="it-IT" sz="2000" b="1" strike="noStrike" spc="-32">
                <a:solidFill>
                  <a:srgbClr val="5882AF"/>
                </a:solidFill>
                <a:latin typeface="Arial"/>
              </a:rPr>
              <a:t> </a:t>
            </a:r>
            <a:r>
              <a:rPr lang="it-IT" sz="2000" b="1" strike="noStrike" spc="-1">
                <a:solidFill>
                  <a:srgbClr val="5882AF"/>
                </a:solidFill>
                <a:latin typeface="Arial"/>
              </a:rPr>
              <a:t>di</a:t>
            </a:r>
            <a:r>
              <a:rPr lang="it-IT" sz="2000" b="1" strike="noStrike" spc="-32">
                <a:solidFill>
                  <a:srgbClr val="5882AF"/>
                </a:solidFill>
                <a:latin typeface="Arial"/>
              </a:rPr>
              <a:t> </a:t>
            </a:r>
            <a:r>
              <a:rPr lang="it-IT" sz="2000" b="1" strike="noStrike" spc="-1">
                <a:solidFill>
                  <a:srgbClr val="5882AF"/>
                </a:solidFill>
                <a:latin typeface="Arial"/>
              </a:rPr>
              <a:t>formazione</a:t>
            </a:r>
            <a:r>
              <a:rPr lang="it-IT" sz="2000" b="1" strike="noStrike" spc="-32">
                <a:solidFill>
                  <a:srgbClr val="5882AF"/>
                </a:solidFill>
                <a:latin typeface="Arial"/>
              </a:rPr>
              <a:t> </a:t>
            </a:r>
            <a:r>
              <a:rPr lang="it-IT" sz="2000" b="1" strike="noStrike" spc="-1">
                <a:solidFill>
                  <a:srgbClr val="5882AF"/>
                </a:solidFill>
                <a:latin typeface="Arial"/>
              </a:rPr>
              <a:t>per</a:t>
            </a:r>
            <a:r>
              <a:rPr lang="it-IT" sz="2000" b="1" strike="noStrike" spc="-35">
                <a:solidFill>
                  <a:srgbClr val="5882AF"/>
                </a:solidFill>
                <a:latin typeface="Arial"/>
              </a:rPr>
              <a:t> </a:t>
            </a:r>
            <a:r>
              <a:rPr lang="it-IT" sz="2000" b="1" strike="noStrike" spc="-1">
                <a:solidFill>
                  <a:srgbClr val="5882AF"/>
                </a:solidFill>
                <a:latin typeface="Arial"/>
              </a:rPr>
              <a:t>diventare</a:t>
            </a:r>
            <a:r>
              <a:rPr lang="it-IT" sz="2000" b="1" strike="noStrike" spc="-32">
                <a:solidFill>
                  <a:srgbClr val="5882AF"/>
                </a:solidFill>
                <a:latin typeface="Arial"/>
              </a:rPr>
              <a:t> </a:t>
            </a:r>
            <a:r>
              <a:rPr lang="it-IT" sz="2000" b="1" strike="noStrike" spc="-1">
                <a:solidFill>
                  <a:srgbClr val="5882AF"/>
                </a:solidFill>
                <a:latin typeface="Arial"/>
              </a:rPr>
              <a:t>Walking</a:t>
            </a:r>
            <a:r>
              <a:rPr lang="it-IT" sz="2000" b="1" strike="noStrike" spc="-35">
                <a:solidFill>
                  <a:srgbClr val="5882AF"/>
                </a:solidFill>
                <a:latin typeface="Arial"/>
              </a:rPr>
              <a:t> </a:t>
            </a:r>
            <a:r>
              <a:rPr lang="it-IT" sz="2000" b="1" strike="noStrike" spc="-12">
                <a:solidFill>
                  <a:srgbClr val="5882AF"/>
                </a:solidFill>
                <a:latin typeface="Arial"/>
              </a:rPr>
              <a:t>Leader</a:t>
            </a:r>
            <a:endParaRPr lang="it-IT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object 3"/>
          <p:cNvSpPr/>
          <p:nvPr/>
        </p:nvSpPr>
        <p:spPr>
          <a:xfrm>
            <a:off x="1375560" y="1733760"/>
            <a:ext cx="6557040" cy="2157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it-IT" sz="1600" b="1" strike="noStrike" spc="-12" dirty="0">
                <a:solidFill>
                  <a:srgbClr val="5882AF"/>
                </a:solidFill>
                <a:latin typeface="Arial"/>
              </a:rPr>
              <a:t>L’importanza</a:t>
            </a:r>
            <a:r>
              <a:rPr lang="it-IT" sz="1600" b="1" strike="noStrike" spc="-55" dirty="0">
                <a:solidFill>
                  <a:srgbClr val="5882AF"/>
                </a:solidFill>
                <a:latin typeface="Arial"/>
              </a:rPr>
              <a:t> </a:t>
            </a:r>
            <a:r>
              <a:rPr lang="it-IT" sz="1600" b="1" strike="noStrike" spc="-1" dirty="0">
                <a:solidFill>
                  <a:srgbClr val="5882AF"/>
                </a:solidFill>
                <a:latin typeface="Arial"/>
              </a:rPr>
              <a:t>di</a:t>
            </a:r>
            <a:r>
              <a:rPr lang="it-IT" sz="1600" b="1" strike="noStrike" spc="-52" dirty="0">
                <a:solidFill>
                  <a:srgbClr val="5882AF"/>
                </a:solidFill>
                <a:latin typeface="Arial"/>
              </a:rPr>
              <a:t> </a:t>
            </a:r>
            <a:r>
              <a:rPr lang="it-IT" sz="1600" b="1" strike="noStrike" spc="-1" dirty="0">
                <a:solidFill>
                  <a:srgbClr val="5882AF"/>
                </a:solidFill>
                <a:latin typeface="Arial"/>
              </a:rPr>
              <a:t>camminare</a:t>
            </a:r>
            <a:r>
              <a:rPr lang="it-IT" sz="1600" b="1" strike="noStrike" spc="-52" dirty="0">
                <a:solidFill>
                  <a:srgbClr val="5882AF"/>
                </a:solidFill>
                <a:latin typeface="Arial"/>
              </a:rPr>
              <a:t> </a:t>
            </a:r>
            <a:r>
              <a:rPr lang="it-IT" sz="1600" b="1" strike="noStrike" spc="-1" dirty="0">
                <a:solidFill>
                  <a:srgbClr val="5882AF"/>
                </a:solidFill>
                <a:latin typeface="Arial"/>
              </a:rPr>
              <a:t>all’aria</a:t>
            </a:r>
            <a:r>
              <a:rPr lang="it-IT" sz="1600" b="1" strike="noStrike" spc="-55" dirty="0">
                <a:solidFill>
                  <a:srgbClr val="5882AF"/>
                </a:solidFill>
                <a:latin typeface="Arial"/>
              </a:rPr>
              <a:t> </a:t>
            </a:r>
            <a:r>
              <a:rPr lang="it-IT" sz="1600" b="1" strike="noStrike" spc="-1" dirty="0">
                <a:solidFill>
                  <a:srgbClr val="5882AF"/>
                </a:solidFill>
                <a:latin typeface="Arial"/>
              </a:rPr>
              <a:t>aperta,</a:t>
            </a:r>
            <a:r>
              <a:rPr lang="it-IT" sz="1600" b="1" strike="noStrike" spc="-52" dirty="0">
                <a:solidFill>
                  <a:srgbClr val="5882AF"/>
                </a:solidFill>
                <a:latin typeface="Arial"/>
              </a:rPr>
              <a:t> </a:t>
            </a:r>
            <a:r>
              <a:rPr lang="it-IT" sz="1600" b="1" strike="noStrike" spc="-1" dirty="0">
                <a:solidFill>
                  <a:srgbClr val="5882AF"/>
                </a:solidFill>
                <a:latin typeface="Arial"/>
              </a:rPr>
              <a:t>in</a:t>
            </a:r>
            <a:r>
              <a:rPr lang="it-IT" sz="1600" b="1" strike="noStrike" spc="-52" dirty="0">
                <a:solidFill>
                  <a:srgbClr val="5882AF"/>
                </a:solidFill>
                <a:latin typeface="Arial"/>
              </a:rPr>
              <a:t> </a:t>
            </a:r>
            <a:r>
              <a:rPr lang="it-IT" sz="1600" b="1" strike="noStrike" spc="-1" dirty="0">
                <a:solidFill>
                  <a:srgbClr val="5882AF"/>
                </a:solidFill>
                <a:latin typeface="Arial"/>
              </a:rPr>
              <a:t>compagnia</a:t>
            </a:r>
            <a:r>
              <a:rPr lang="it-IT" sz="1600" b="1" strike="noStrike" spc="-46" dirty="0">
                <a:solidFill>
                  <a:srgbClr val="5882AF"/>
                </a:solidFill>
                <a:latin typeface="Arial"/>
              </a:rPr>
              <a:t> </a:t>
            </a:r>
            <a:r>
              <a:rPr lang="it-IT" sz="1600" b="1" strike="noStrike" spc="-1" dirty="0">
                <a:solidFill>
                  <a:srgbClr val="5882AF"/>
                </a:solidFill>
                <a:latin typeface="Arial"/>
              </a:rPr>
              <a:t>e</a:t>
            </a:r>
            <a:r>
              <a:rPr lang="it-IT" sz="1600" b="1" strike="noStrike" spc="-55" dirty="0">
                <a:solidFill>
                  <a:srgbClr val="5882AF"/>
                </a:solidFill>
                <a:latin typeface="Arial"/>
              </a:rPr>
              <a:t> </a:t>
            </a:r>
            <a:r>
              <a:rPr lang="it-IT" sz="1600" b="1" strike="noStrike" spc="-12" dirty="0">
                <a:solidFill>
                  <a:srgbClr val="5882AF"/>
                </a:solidFill>
                <a:latin typeface="Arial"/>
              </a:rPr>
              <a:t>sicurezza</a:t>
            </a:r>
            <a:endParaRPr lang="it-IT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1800"/>
              </a:spcBef>
            </a:pPr>
            <a:r>
              <a:rPr lang="it-IT" sz="2200" b="1" strike="noStrike" spc="-1" dirty="0">
                <a:solidFill>
                  <a:srgbClr val="000000"/>
                </a:solidFill>
                <a:latin typeface="Arial"/>
              </a:rPr>
              <a:t>Nonantola,</a:t>
            </a:r>
            <a:r>
              <a:rPr lang="it-IT" sz="2200" b="1" strike="noStrike" spc="-86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2200" b="1" strike="noStrike" spc="-1" dirty="0">
                <a:solidFill>
                  <a:srgbClr val="000000"/>
                </a:solidFill>
                <a:latin typeface="Arial"/>
              </a:rPr>
              <a:t>sabato</a:t>
            </a:r>
            <a:r>
              <a:rPr lang="it-IT" sz="2200" b="1" strike="noStrike" spc="-80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2200" b="1" strike="noStrike" spc="-1" dirty="0">
                <a:solidFill>
                  <a:srgbClr val="000000"/>
                </a:solidFill>
                <a:latin typeface="Arial"/>
              </a:rPr>
              <a:t>7</a:t>
            </a:r>
            <a:r>
              <a:rPr lang="it-IT" sz="2200" b="1" strike="noStrike" spc="-86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2200" b="1" strike="noStrike" spc="-1" dirty="0">
                <a:solidFill>
                  <a:srgbClr val="000000"/>
                </a:solidFill>
                <a:latin typeface="Arial"/>
              </a:rPr>
              <a:t>novembre</a:t>
            </a:r>
            <a:r>
              <a:rPr lang="it-IT" sz="2200" b="1" strike="noStrike" spc="-80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2200" b="1" strike="noStrike" spc="-21" dirty="0">
                <a:solidFill>
                  <a:srgbClr val="000000"/>
                </a:solidFill>
                <a:latin typeface="Arial"/>
              </a:rPr>
              <a:t>2026</a:t>
            </a:r>
            <a:endParaRPr lang="it-IT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51"/>
              </a:spcBef>
            </a:pPr>
            <a:r>
              <a:rPr lang="it-IT" sz="2200" b="1" strike="noStrike" spc="-1" dirty="0">
                <a:solidFill>
                  <a:srgbClr val="000000"/>
                </a:solidFill>
                <a:latin typeface="Arial"/>
              </a:rPr>
              <a:t>dalle</a:t>
            </a:r>
            <a:r>
              <a:rPr lang="it-IT" sz="2200" b="1" strike="noStrike" spc="-5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2200" b="1" strike="noStrike" spc="-1" dirty="0">
                <a:solidFill>
                  <a:srgbClr val="000000"/>
                </a:solidFill>
                <a:latin typeface="Arial"/>
              </a:rPr>
              <a:t>ore</a:t>
            </a:r>
            <a:r>
              <a:rPr lang="it-IT" sz="2200" b="1" strike="noStrike" spc="-5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2200" b="1" strike="noStrike" spc="-1" dirty="0">
                <a:solidFill>
                  <a:srgbClr val="000000"/>
                </a:solidFill>
                <a:latin typeface="Arial"/>
              </a:rPr>
              <a:t>8:30</a:t>
            </a:r>
            <a:r>
              <a:rPr lang="it-IT" sz="2200" b="1" strike="noStrike" spc="-5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2200" b="1" strike="noStrike" spc="-1" dirty="0">
                <a:solidFill>
                  <a:srgbClr val="000000"/>
                </a:solidFill>
                <a:latin typeface="Arial"/>
              </a:rPr>
              <a:t>alle</a:t>
            </a:r>
            <a:r>
              <a:rPr lang="it-IT" sz="2200" b="1" strike="noStrike" spc="-46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2200" b="1" strike="noStrike" spc="-1" dirty="0">
                <a:solidFill>
                  <a:srgbClr val="000000"/>
                </a:solidFill>
                <a:latin typeface="Arial"/>
              </a:rPr>
              <a:t>ore</a:t>
            </a:r>
            <a:r>
              <a:rPr lang="it-IT" sz="2200" b="1" strike="noStrike" spc="-46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2200" b="1" strike="noStrike" spc="-12" dirty="0">
                <a:solidFill>
                  <a:srgbClr val="000000"/>
                </a:solidFill>
                <a:latin typeface="Arial"/>
              </a:rPr>
              <a:t>16:30</a:t>
            </a:r>
            <a:endParaRPr lang="it-IT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2001"/>
              </a:spcBef>
            </a:pPr>
            <a:r>
              <a:rPr lang="it-IT" sz="1600" b="0" strike="noStrike" spc="-1" dirty="0">
                <a:solidFill>
                  <a:srgbClr val="000000"/>
                </a:solidFill>
                <a:latin typeface="Arial MT"/>
              </a:rPr>
              <a:t>Presso</a:t>
            </a:r>
            <a:r>
              <a:rPr lang="it-IT" sz="1600" b="0" strike="noStrike" spc="-26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600" b="0" strike="noStrike" spc="-1" dirty="0">
                <a:solidFill>
                  <a:srgbClr val="000000"/>
                </a:solidFill>
                <a:latin typeface="Arial MT"/>
              </a:rPr>
              <a:t>la</a:t>
            </a:r>
            <a:r>
              <a:rPr lang="it-IT" sz="1600" b="0" strike="noStrike" spc="-26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600" b="0" strike="noStrike" spc="-1" dirty="0">
                <a:solidFill>
                  <a:srgbClr val="000000"/>
                </a:solidFill>
                <a:latin typeface="Arial MT"/>
              </a:rPr>
              <a:t>Sala</a:t>
            </a:r>
            <a:r>
              <a:rPr lang="it-IT" sz="1600" b="0" strike="noStrike" spc="-21" dirty="0">
                <a:solidFill>
                  <a:srgbClr val="000000"/>
                </a:solidFill>
                <a:latin typeface="Arial MT"/>
              </a:rPr>
              <a:t> Mirko </a:t>
            </a:r>
            <a:r>
              <a:rPr lang="it-IT" sz="1600" b="0" strike="noStrike" spc="-1" dirty="0" err="1">
                <a:solidFill>
                  <a:srgbClr val="000000"/>
                </a:solidFill>
                <a:latin typeface="Arial MT"/>
              </a:rPr>
              <a:t>Sighinolfi</a:t>
            </a:r>
            <a:r>
              <a:rPr lang="it-IT" sz="1600" b="0" strike="noStrike" spc="-12" dirty="0">
                <a:solidFill>
                  <a:srgbClr val="000000"/>
                </a:solidFill>
                <a:latin typeface="Arial MT"/>
              </a:rPr>
              <a:t>,</a:t>
            </a:r>
            <a:endParaRPr lang="it-IT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45"/>
              </a:spcBef>
            </a:pPr>
            <a:r>
              <a:rPr lang="it-IT" sz="1600" b="0" strike="noStrike" spc="-1" dirty="0">
                <a:solidFill>
                  <a:srgbClr val="000000"/>
                </a:solidFill>
                <a:latin typeface="Arial MT"/>
              </a:rPr>
              <a:t>Via del Macello,41015</a:t>
            </a:r>
            <a:endParaRPr lang="it-IT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45"/>
              </a:spcBef>
            </a:pPr>
            <a:r>
              <a:rPr lang="it-IT" sz="1600" b="0" strike="noStrike" spc="-1" dirty="0">
                <a:solidFill>
                  <a:srgbClr val="000000"/>
                </a:solidFill>
                <a:latin typeface="Arial MT"/>
              </a:rPr>
              <a:t>Nonantola MO</a:t>
            </a:r>
            <a:endParaRPr lang="it-IT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" name="object 4"/>
          <p:cNvPicPr/>
          <p:nvPr/>
        </p:nvPicPr>
        <p:blipFill>
          <a:blip r:embed="rId2"/>
          <a:stretch/>
        </p:blipFill>
        <p:spPr>
          <a:xfrm>
            <a:off x="204840" y="304560"/>
            <a:ext cx="2529360" cy="673560"/>
          </a:xfrm>
          <a:prstGeom prst="rect">
            <a:avLst/>
          </a:prstGeom>
          <a:ln w="0">
            <a:noFill/>
          </a:ln>
        </p:spPr>
      </p:pic>
      <p:pic>
        <p:nvPicPr>
          <p:cNvPr id="39" name="object 6"/>
          <p:cNvPicPr/>
          <p:nvPr/>
        </p:nvPicPr>
        <p:blipFill>
          <a:blip r:embed="rId3"/>
          <a:stretch/>
        </p:blipFill>
        <p:spPr>
          <a:xfrm>
            <a:off x="4016160" y="405304"/>
            <a:ext cx="1275840" cy="595800"/>
          </a:xfrm>
          <a:prstGeom prst="rect">
            <a:avLst/>
          </a:prstGeom>
          <a:ln w="0">
            <a:noFill/>
          </a:ln>
        </p:spPr>
      </p:pic>
      <p:pic>
        <p:nvPicPr>
          <p:cNvPr id="40" name="object 7"/>
          <p:cNvPicPr/>
          <p:nvPr/>
        </p:nvPicPr>
        <p:blipFill>
          <a:blip r:embed="rId4"/>
          <a:stretch/>
        </p:blipFill>
        <p:spPr>
          <a:xfrm>
            <a:off x="720720" y="4158720"/>
            <a:ext cx="7733160" cy="2607480"/>
          </a:xfrm>
          <a:prstGeom prst="rect">
            <a:avLst/>
          </a:prstGeom>
          <a:ln w="0">
            <a:noFill/>
          </a:ln>
        </p:spPr>
      </p:pic>
      <p:sp>
        <p:nvSpPr>
          <p:cNvPr id="41" name="object 9"/>
          <p:cNvSpPr/>
          <p:nvPr/>
        </p:nvSpPr>
        <p:spPr>
          <a:xfrm>
            <a:off x="7698960" y="176760"/>
            <a:ext cx="835920" cy="13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1BB30BD-82C8-45FA-8DAA-5DE1E6A727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813" y="465871"/>
            <a:ext cx="657414" cy="95756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66FED67-2789-4EAD-9E00-22C82D8AB50E}"/>
              </a:ext>
            </a:extLst>
          </p:cNvPr>
          <p:cNvSpPr txBox="1"/>
          <p:nvPr/>
        </p:nvSpPr>
        <p:spPr>
          <a:xfrm>
            <a:off x="7845813" y="161486"/>
            <a:ext cx="909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CON IL PATROCINIO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549600" y="66240"/>
            <a:ext cx="1575720" cy="1157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it-IT" sz="2200" b="1" strike="noStrike" spc="-12">
                <a:solidFill>
                  <a:srgbClr val="5882AF"/>
                </a:solidFill>
                <a:latin typeface="Arial"/>
              </a:rPr>
              <a:t>Programma</a:t>
            </a:r>
            <a:endParaRPr lang="it-IT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object 3"/>
          <p:cNvSpPr/>
          <p:nvPr/>
        </p:nvSpPr>
        <p:spPr>
          <a:xfrm>
            <a:off x="219960" y="1218960"/>
            <a:ext cx="3695400" cy="8302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360"/>
              </a:spcBef>
              <a:tabLst>
                <a:tab pos="424800" algn="l"/>
              </a:tabLst>
            </a:pPr>
            <a:r>
              <a:rPr lang="it-IT" sz="1100" b="1" strike="noStrike" spc="-21" dirty="0">
                <a:solidFill>
                  <a:srgbClr val="000000"/>
                </a:solidFill>
                <a:latin typeface="Arial"/>
              </a:rPr>
              <a:t>8:30</a:t>
            </a:r>
            <a:r>
              <a:rPr lang="it-IT" sz="1100" b="1" strike="noStrike" spc="-1" dirty="0">
                <a:solidFill>
                  <a:srgbClr val="000000"/>
                </a:solidFill>
                <a:latin typeface="Arial"/>
              </a:rPr>
              <a:t>	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Registrazione</a:t>
            </a:r>
            <a:r>
              <a:rPr lang="it-IT" sz="1200" b="1" strike="noStrike" spc="-5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 dirty="0">
                <a:solidFill>
                  <a:srgbClr val="000000"/>
                </a:solidFill>
                <a:latin typeface="Arial"/>
              </a:rPr>
              <a:t>partecipanti</a:t>
            </a:r>
            <a:endParaRPr lang="it-IT" sz="12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61"/>
              </a:spcBef>
              <a:tabLst>
                <a:tab pos="424800" algn="l"/>
              </a:tabLst>
            </a:pPr>
            <a:r>
              <a:rPr lang="it-IT" sz="1100" b="1" strike="noStrike" spc="-21" dirty="0">
                <a:solidFill>
                  <a:srgbClr val="000000"/>
                </a:solidFill>
                <a:latin typeface="Arial"/>
              </a:rPr>
              <a:t>8:50</a:t>
            </a:r>
            <a:r>
              <a:rPr lang="it-IT" sz="1100" b="1" strike="noStrike" spc="-1" dirty="0">
                <a:solidFill>
                  <a:srgbClr val="000000"/>
                </a:solidFill>
                <a:latin typeface="Arial"/>
              </a:rPr>
              <a:t>	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Saluti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 dirty="0">
                <a:solidFill>
                  <a:srgbClr val="000000"/>
                </a:solidFill>
                <a:latin typeface="Arial"/>
              </a:rPr>
              <a:t>istituzionali</a:t>
            </a:r>
            <a:endParaRPr lang="it-IT" sz="1200" b="0" strike="noStrike" spc="-1" dirty="0">
              <a:solidFill>
                <a:srgbClr val="000000"/>
              </a:solidFill>
              <a:latin typeface="Arial"/>
            </a:endParaRPr>
          </a:p>
          <a:p>
            <a:pPr marL="468000">
              <a:lnSpc>
                <a:spcPct val="100000"/>
              </a:lnSpc>
              <a:spcBef>
                <a:spcPts val="349"/>
              </a:spcBef>
              <a:tabLst>
                <a:tab pos="424800" algn="l"/>
              </a:tabLst>
            </a:pPr>
            <a:r>
              <a:rPr lang="it-IT" sz="1100" spc="-1" dirty="0">
                <a:solidFill>
                  <a:srgbClr val="000000"/>
                </a:solidFill>
                <a:latin typeface="Arial MT"/>
              </a:rPr>
              <a:t>Cristina Maccaferri, Direttore Distretto di Castelfranco</a:t>
            </a:r>
            <a:endParaRPr lang="it-IT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object 4"/>
          <p:cNvSpPr/>
          <p:nvPr/>
        </p:nvSpPr>
        <p:spPr>
          <a:xfrm>
            <a:off x="219960" y="2064600"/>
            <a:ext cx="4154400" cy="34331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6228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490"/>
              </a:spcBef>
              <a:tabLst>
                <a:tab pos="424800" algn="l"/>
              </a:tabLst>
            </a:pPr>
            <a:r>
              <a:rPr lang="it-IT" sz="1100" b="1" strike="noStrike" spc="-21" dirty="0">
                <a:solidFill>
                  <a:srgbClr val="000000"/>
                </a:solidFill>
                <a:latin typeface="Arial"/>
              </a:rPr>
              <a:t>9:00</a:t>
            </a:r>
            <a:r>
              <a:rPr lang="it-IT" sz="1100" b="1" strike="noStrike" spc="-1" dirty="0">
                <a:solidFill>
                  <a:srgbClr val="000000"/>
                </a:solidFill>
                <a:latin typeface="Arial"/>
              </a:rPr>
              <a:t>	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Presentazione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del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21" dirty="0">
                <a:solidFill>
                  <a:srgbClr val="000000"/>
                </a:solidFill>
                <a:latin typeface="Arial"/>
              </a:rPr>
              <a:t>corso</a:t>
            </a:r>
            <a:endParaRPr lang="it-IT" sz="1200" b="0" strike="noStrike" spc="-1" dirty="0">
              <a:solidFill>
                <a:srgbClr val="000000"/>
              </a:solidFill>
              <a:latin typeface="Arial"/>
            </a:endParaRPr>
          </a:p>
          <a:p>
            <a:pPr marL="464040" indent="3960">
              <a:lnSpc>
                <a:spcPct val="118000"/>
              </a:lnSpc>
              <a:spcBef>
                <a:spcPts val="119"/>
              </a:spcBef>
              <a:tabLst>
                <a:tab pos="0" algn="l"/>
              </a:tabLst>
            </a:pP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Cristina Maccaferri,</a:t>
            </a:r>
            <a:r>
              <a:rPr lang="it-IT" sz="1100" b="0" strike="noStrike" spc="-15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spc="-1" dirty="0">
                <a:solidFill>
                  <a:srgbClr val="000000"/>
                </a:solidFill>
                <a:latin typeface="Arial MT"/>
              </a:rPr>
              <a:t>D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irettore</a:t>
            </a:r>
            <a:r>
              <a:rPr lang="it-IT" sz="1100" b="0" strike="noStrike" spc="-21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Distretto</a:t>
            </a:r>
            <a:r>
              <a:rPr lang="it-IT" sz="1100" b="0" strike="noStrike" spc="-32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di</a:t>
            </a:r>
            <a:r>
              <a:rPr lang="it-IT" sz="1100" b="0" strike="noStrike" spc="-35" dirty="0">
                <a:solidFill>
                  <a:srgbClr val="000000"/>
                </a:solidFill>
                <a:latin typeface="Arial MT"/>
              </a:rPr>
              <a:t> Castelfranco</a:t>
            </a:r>
            <a:r>
              <a:rPr lang="it-IT" sz="1100" b="0" strike="noStrike" spc="-12" dirty="0">
                <a:solidFill>
                  <a:srgbClr val="000000"/>
                </a:solidFill>
                <a:latin typeface="Arial MT"/>
              </a:rPr>
              <a:t> </a:t>
            </a:r>
            <a:endParaRPr lang="it-IT" sz="1100" b="0" strike="noStrike" spc="-1" dirty="0">
              <a:solidFill>
                <a:srgbClr val="000000"/>
              </a:solidFill>
              <a:latin typeface="Arial"/>
            </a:endParaRPr>
          </a:p>
          <a:p>
            <a:pPr marL="438840" indent="-426600">
              <a:lnSpc>
                <a:spcPct val="118000"/>
              </a:lnSpc>
              <a:tabLst>
                <a:tab pos="0" algn="l"/>
              </a:tabLst>
            </a:pPr>
            <a:r>
              <a:rPr lang="it-IT" sz="1100" b="1" strike="noStrike" spc="-1" dirty="0">
                <a:solidFill>
                  <a:srgbClr val="000000"/>
                </a:solidFill>
                <a:latin typeface="Arial"/>
              </a:rPr>
              <a:t>9:15</a:t>
            </a:r>
            <a:r>
              <a:rPr lang="it-IT" sz="1100" b="1" strike="noStrike" spc="145" dirty="0">
                <a:solidFill>
                  <a:srgbClr val="000000"/>
                </a:solidFill>
                <a:latin typeface="Arial"/>
              </a:rPr>
              <a:t> 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Guadagnare</a:t>
            </a:r>
            <a:r>
              <a:rPr lang="it-IT" sz="1200" b="1" strike="noStrike" spc="-26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Salute</a:t>
            </a:r>
            <a:r>
              <a:rPr lang="it-IT" sz="1200" b="1" strike="noStrike" spc="-2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e</a:t>
            </a:r>
            <a:r>
              <a:rPr lang="it-IT" sz="1200" b="1" strike="noStrike" spc="-15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raccomandazioni</a:t>
            </a:r>
            <a:r>
              <a:rPr lang="it-IT" sz="1200" b="1" strike="noStrike" spc="-2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26" dirty="0">
                <a:solidFill>
                  <a:srgbClr val="000000"/>
                </a:solidFill>
                <a:latin typeface="Arial"/>
              </a:rPr>
              <a:t>OMS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su</a:t>
            </a:r>
            <a:r>
              <a:rPr lang="it-IT" sz="1200" b="1" strike="noStrike" spc="-2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attività</a:t>
            </a:r>
            <a:r>
              <a:rPr lang="it-IT" sz="1200" b="1" strike="noStrike" spc="-15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 dirty="0">
                <a:solidFill>
                  <a:srgbClr val="000000"/>
                </a:solidFill>
                <a:latin typeface="Arial"/>
              </a:rPr>
              <a:t>fisica</a:t>
            </a:r>
            <a:endParaRPr lang="it-IT" sz="1200" b="0" strike="noStrike" spc="-1" dirty="0">
              <a:solidFill>
                <a:srgbClr val="000000"/>
              </a:solidFill>
              <a:latin typeface="Arial"/>
            </a:endParaRPr>
          </a:p>
          <a:p>
            <a:pPr marL="468000">
              <a:lnSpc>
                <a:spcPct val="100000"/>
              </a:lnSpc>
              <a:spcBef>
                <a:spcPts val="354"/>
              </a:spcBef>
              <a:tabLst>
                <a:tab pos="0" algn="l"/>
              </a:tabLst>
            </a:pP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Michela Ciccarese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,</a:t>
            </a:r>
            <a:r>
              <a:rPr lang="it-IT" sz="1100" b="0" strike="noStrike" spc="-41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spc="-1">
                <a:solidFill>
                  <a:srgbClr val="000000"/>
                </a:solidFill>
                <a:latin typeface="Arial MT"/>
              </a:rPr>
              <a:t>Farmacologa</a:t>
            </a:r>
            <a:r>
              <a:rPr lang="it-IT" sz="1100" b="0" strike="noStrike" spc="-46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Medicina</a:t>
            </a:r>
            <a:r>
              <a:rPr lang="it-IT" sz="1100" b="0" strike="noStrike" spc="-32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dello</a:t>
            </a:r>
            <a:r>
              <a:rPr lang="it-IT" sz="1100" b="0" strike="noStrike" spc="-46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21" dirty="0">
                <a:solidFill>
                  <a:srgbClr val="000000"/>
                </a:solidFill>
                <a:latin typeface="Arial MT"/>
              </a:rPr>
              <a:t>Sport</a:t>
            </a:r>
            <a:endParaRPr lang="it-IT" sz="1100" b="0" strike="noStrike" spc="-1" dirty="0">
              <a:solidFill>
                <a:srgbClr val="000000"/>
              </a:solidFill>
              <a:latin typeface="Arial"/>
            </a:endParaRPr>
          </a:p>
          <a:p>
            <a:pPr marL="424800" indent="-412920">
              <a:lnSpc>
                <a:spcPct val="114000"/>
              </a:lnSpc>
              <a:spcBef>
                <a:spcPts val="71"/>
              </a:spcBef>
              <a:tabLst>
                <a:tab pos="0" algn="l"/>
              </a:tabLst>
            </a:pPr>
            <a:r>
              <a:rPr lang="it-IT" sz="1100" b="1" strike="noStrike" spc="-21" dirty="0">
                <a:solidFill>
                  <a:srgbClr val="000000"/>
                </a:solidFill>
                <a:latin typeface="Arial"/>
              </a:rPr>
              <a:t>9:30</a:t>
            </a:r>
            <a:r>
              <a:rPr lang="it-IT" sz="1100" b="1" strike="noStrike" spc="-1" dirty="0">
                <a:solidFill>
                  <a:srgbClr val="000000"/>
                </a:solidFill>
                <a:latin typeface="Arial"/>
              </a:rPr>
              <a:t>	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Il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ruolo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del</a:t>
            </a:r>
            <a:r>
              <a:rPr lang="it-IT" sz="1200" b="1" strike="noStrike" spc="-26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MMG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nella</a:t>
            </a:r>
            <a:r>
              <a:rPr lang="it-IT" sz="1200" b="1" strike="noStrike" spc="-26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promozione</a:t>
            </a:r>
            <a:r>
              <a:rPr lang="it-IT" sz="1200" b="1" strike="noStrike" spc="-2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e</a:t>
            </a:r>
            <a:r>
              <a:rPr lang="it-IT" sz="1200" b="1" strike="noStrike" spc="-26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 dirty="0">
                <a:solidFill>
                  <a:srgbClr val="000000"/>
                </a:solidFill>
                <a:latin typeface="Arial"/>
              </a:rPr>
              <a:t>prescrizione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dell’attività</a:t>
            </a:r>
            <a:r>
              <a:rPr lang="it-IT" sz="1200" b="1" strike="noStrike" spc="-55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 dirty="0">
                <a:solidFill>
                  <a:srgbClr val="000000"/>
                </a:solidFill>
                <a:latin typeface="Arial"/>
              </a:rPr>
              <a:t>motoria</a:t>
            </a:r>
            <a:endParaRPr lang="it-IT" sz="1200" b="0" strike="noStrike" spc="-1" dirty="0">
              <a:solidFill>
                <a:srgbClr val="000000"/>
              </a:solidFill>
              <a:latin typeface="Arial"/>
            </a:endParaRPr>
          </a:p>
          <a:p>
            <a:pPr marL="468000">
              <a:lnSpc>
                <a:spcPct val="100000"/>
              </a:lnSpc>
              <a:spcBef>
                <a:spcPts val="366"/>
              </a:spcBef>
              <a:tabLst>
                <a:tab pos="0" algn="l"/>
              </a:tabLst>
            </a:pP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Bacco Lidia,</a:t>
            </a:r>
            <a:r>
              <a:rPr lang="it-IT" sz="1100" b="0" strike="noStrike" spc="-35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medico</a:t>
            </a:r>
            <a:r>
              <a:rPr lang="it-IT" sz="1100" b="0" strike="noStrike" spc="-35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di</a:t>
            </a:r>
            <a:r>
              <a:rPr lang="it-IT" sz="1100" b="0" strike="noStrike" spc="-41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medicina</a:t>
            </a:r>
            <a:r>
              <a:rPr lang="it-IT" sz="1100" b="0" strike="noStrike" spc="-35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2" dirty="0">
                <a:solidFill>
                  <a:srgbClr val="000000"/>
                </a:solidFill>
                <a:latin typeface="Arial MT"/>
              </a:rPr>
              <a:t>generale</a:t>
            </a:r>
            <a:endParaRPr lang="it-IT" sz="1100" b="0" strike="noStrike" spc="-1" dirty="0">
              <a:solidFill>
                <a:srgbClr val="000000"/>
              </a:solidFill>
              <a:latin typeface="Arial"/>
            </a:endParaRPr>
          </a:p>
          <a:p>
            <a:pPr marL="475560" indent="-463680">
              <a:lnSpc>
                <a:spcPct val="100000"/>
              </a:lnSpc>
              <a:spcBef>
                <a:spcPts val="281"/>
              </a:spcBef>
              <a:tabLst>
                <a:tab pos="0" algn="l"/>
              </a:tabLst>
            </a:pPr>
            <a:r>
              <a:rPr lang="it-IT" sz="1100" b="1" strike="noStrike" spc="-21" dirty="0">
                <a:solidFill>
                  <a:srgbClr val="000000"/>
                </a:solidFill>
                <a:latin typeface="Arial"/>
              </a:rPr>
              <a:t>9:45</a:t>
            </a:r>
            <a:r>
              <a:rPr lang="it-IT" sz="1100" b="1" strike="noStrike" spc="-1" dirty="0">
                <a:solidFill>
                  <a:srgbClr val="000000"/>
                </a:solidFill>
                <a:latin typeface="Arial"/>
              </a:rPr>
              <a:t>	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Benessere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psicologico,</a:t>
            </a:r>
            <a:r>
              <a:rPr lang="it-IT" sz="1200" b="1" strike="noStrike" spc="-35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motivazione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e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attività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 dirty="0">
                <a:solidFill>
                  <a:srgbClr val="000000"/>
                </a:solidFill>
                <a:latin typeface="Arial"/>
              </a:rPr>
              <a:t>fisica</a:t>
            </a:r>
            <a:endParaRPr lang="it-IT" sz="1200" b="0" strike="noStrike" spc="-1" dirty="0">
              <a:solidFill>
                <a:srgbClr val="000000"/>
              </a:solidFill>
              <a:latin typeface="Arial"/>
            </a:endParaRPr>
          </a:p>
          <a:p>
            <a:pPr marL="464040" indent="11520">
              <a:lnSpc>
                <a:spcPct val="116000"/>
              </a:lnSpc>
              <a:spcBef>
                <a:spcPts val="130"/>
              </a:spcBef>
              <a:tabLst>
                <a:tab pos="0" algn="l"/>
              </a:tabLst>
            </a:pP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Cristina</a:t>
            </a:r>
            <a:r>
              <a:rPr lang="it-IT" sz="1100" b="0" strike="noStrike" spc="-41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Ferrari,</a:t>
            </a:r>
            <a:r>
              <a:rPr lang="it-IT" sz="1100" b="0" strike="noStrike" spc="-41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psicologa</a:t>
            </a:r>
            <a:r>
              <a:rPr lang="it-IT" sz="1100" b="0" strike="noStrike" spc="-35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e</a:t>
            </a:r>
            <a:r>
              <a:rPr lang="it-IT" sz="1100" b="0" strike="noStrike" spc="-46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psicoterapeuta</a:t>
            </a:r>
            <a:r>
              <a:rPr lang="it-IT" sz="1100" b="0" strike="noStrike" spc="-46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2" dirty="0">
                <a:solidFill>
                  <a:srgbClr val="000000"/>
                </a:solidFill>
                <a:latin typeface="Arial MT"/>
              </a:rPr>
              <a:t>Medicina penitenziaria</a:t>
            </a:r>
            <a:r>
              <a:rPr lang="it-IT" sz="1100" b="0" strike="noStrike" spc="9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e</a:t>
            </a:r>
            <a:r>
              <a:rPr lang="it-IT" sz="1100" b="0" strike="noStrike" spc="1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di </a:t>
            </a:r>
            <a:r>
              <a:rPr lang="it-IT" sz="1100" b="0" strike="noStrike" spc="-12" dirty="0">
                <a:solidFill>
                  <a:srgbClr val="000000"/>
                </a:solidFill>
                <a:latin typeface="Arial MT"/>
              </a:rPr>
              <a:t>comunità</a:t>
            </a:r>
            <a:endParaRPr lang="it-IT" sz="11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9"/>
              </a:spcBef>
              <a:tabLst>
                <a:tab pos="0" algn="l"/>
              </a:tabLst>
            </a:pPr>
            <a:r>
              <a:rPr lang="it-IT" sz="1100" b="1" strike="noStrike" spc="-1" dirty="0">
                <a:solidFill>
                  <a:srgbClr val="000000"/>
                </a:solidFill>
                <a:latin typeface="Arial"/>
              </a:rPr>
              <a:t>10:15</a:t>
            </a:r>
            <a:r>
              <a:rPr lang="it-IT" sz="1100" b="1" strike="noStrike" spc="7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Esperienze</a:t>
            </a:r>
            <a:r>
              <a:rPr lang="it-IT" sz="1200" b="1" strike="noStrike" spc="-1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a</a:t>
            </a:r>
            <a:r>
              <a:rPr lang="it-IT" sz="1200" b="1" strike="noStrike" spc="-15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 dirty="0">
                <a:solidFill>
                  <a:srgbClr val="000000"/>
                </a:solidFill>
                <a:latin typeface="Arial"/>
              </a:rPr>
              <a:t>confronto</a:t>
            </a:r>
            <a:endParaRPr lang="it-IT" sz="1200" b="0" strike="noStrike" spc="-1" dirty="0">
              <a:solidFill>
                <a:srgbClr val="000000"/>
              </a:solidFill>
              <a:latin typeface="Arial"/>
            </a:endParaRPr>
          </a:p>
          <a:p>
            <a:pPr marL="468000"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Walking</a:t>
            </a:r>
            <a:r>
              <a:rPr lang="it-IT" sz="1100" b="0" strike="noStrike" spc="-41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leader</a:t>
            </a:r>
            <a:r>
              <a:rPr lang="it-IT" sz="1100" b="0" strike="noStrike" spc="-26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attivi</a:t>
            </a:r>
            <a:r>
              <a:rPr lang="it-IT" sz="1100" b="0" strike="noStrike" spc="-35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nel</a:t>
            </a:r>
            <a:r>
              <a:rPr lang="it-IT" sz="1100" b="0" strike="noStrike" spc="-41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2" dirty="0">
                <a:solidFill>
                  <a:srgbClr val="000000"/>
                </a:solidFill>
                <a:latin typeface="Arial MT"/>
              </a:rPr>
              <a:t>territorio</a:t>
            </a:r>
            <a:endParaRPr lang="it-IT" sz="11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81"/>
              </a:spcBef>
              <a:tabLst>
                <a:tab pos="0" algn="l"/>
              </a:tabLst>
            </a:pPr>
            <a:r>
              <a:rPr lang="it-IT" sz="1100" b="1" strike="noStrike" spc="-1" dirty="0">
                <a:solidFill>
                  <a:srgbClr val="000000"/>
                </a:solidFill>
                <a:latin typeface="Arial"/>
              </a:rPr>
              <a:t>10:30</a:t>
            </a:r>
            <a:r>
              <a:rPr lang="it-IT" sz="1100" b="1" strike="noStrike" spc="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Camminare</a:t>
            </a:r>
            <a:r>
              <a:rPr lang="it-IT" sz="1200" b="1" strike="noStrike" spc="-2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insieme:</a:t>
            </a:r>
            <a:r>
              <a:rPr lang="it-IT" sz="1200" b="1" strike="noStrike" spc="-26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disabilità</a:t>
            </a:r>
            <a:r>
              <a:rPr lang="it-IT" sz="1200" b="1" strike="noStrike" spc="-32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 dirty="0">
                <a:solidFill>
                  <a:srgbClr val="000000"/>
                </a:solidFill>
                <a:latin typeface="Arial"/>
              </a:rPr>
              <a:t>e</a:t>
            </a:r>
            <a:r>
              <a:rPr lang="it-IT" sz="1200" b="1" strike="noStrike" spc="-2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 dirty="0">
                <a:solidFill>
                  <a:srgbClr val="000000"/>
                </a:solidFill>
                <a:latin typeface="Arial"/>
              </a:rPr>
              <a:t>movimento</a:t>
            </a:r>
            <a:endParaRPr lang="it-IT" sz="1200" b="0" strike="noStrike" spc="-1" dirty="0">
              <a:solidFill>
                <a:srgbClr val="000000"/>
              </a:solidFill>
              <a:latin typeface="Arial"/>
            </a:endParaRPr>
          </a:p>
          <a:p>
            <a:pPr marL="488880">
              <a:lnSpc>
                <a:spcPct val="100000"/>
              </a:lnSpc>
              <a:spcBef>
                <a:spcPts val="241"/>
              </a:spcBef>
              <a:tabLst>
                <a:tab pos="0" algn="l"/>
              </a:tabLst>
            </a:pP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Ylenia</a:t>
            </a:r>
            <a:r>
              <a:rPr lang="it-IT" sz="1100" b="0" strike="noStrike" spc="-41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Persi,</a:t>
            </a:r>
            <a:r>
              <a:rPr lang="it-IT" sz="1100" b="0" strike="noStrike" spc="-46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dietista</a:t>
            </a:r>
            <a:r>
              <a:rPr lang="it-IT" sz="1100" b="0" strike="noStrike" spc="-46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Medicina</a:t>
            </a:r>
            <a:r>
              <a:rPr lang="it-IT" sz="1100" b="0" strike="noStrike" spc="-52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 dirty="0">
                <a:solidFill>
                  <a:srgbClr val="000000"/>
                </a:solidFill>
                <a:latin typeface="Arial MT"/>
              </a:rPr>
              <a:t>dello</a:t>
            </a:r>
            <a:r>
              <a:rPr lang="it-IT" sz="1100" b="0" strike="noStrike" spc="-35" dirty="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21" dirty="0">
                <a:solidFill>
                  <a:srgbClr val="000000"/>
                </a:solidFill>
                <a:latin typeface="Arial MT"/>
              </a:rPr>
              <a:t>sport</a:t>
            </a:r>
            <a:endParaRPr lang="it-IT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5"/>
          <p:cNvSpPr/>
          <p:nvPr/>
        </p:nvSpPr>
        <p:spPr>
          <a:xfrm>
            <a:off x="219960" y="5665680"/>
            <a:ext cx="3273120" cy="87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354"/>
              </a:spcBef>
            </a:pP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10:45 </a:t>
            </a:r>
            <a:r>
              <a:rPr lang="it-IT" sz="1200" b="1" strike="noStrike" spc="-21">
                <a:solidFill>
                  <a:srgbClr val="000000"/>
                </a:solidFill>
                <a:latin typeface="Arial"/>
              </a:rPr>
              <a:t>Pausa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61"/>
              </a:spcBef>
            </a:pP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11:00</a:t>
            </a:r>
            <a:r>
              <a:rPr lang="it-IT" sz="1100" b="1" strike="noStrike" spc="-21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Nozioni</a:t>
            </a:r>
            <a:r>
              <a:rPr lang="it-IT" sz="1200" b="1" strike="noStrike" spc="-32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di</a:t>
            </a:r>
            <a:r>
              <a:rPr lang="it-IT" sz="1200" b="1" strike="noStrike" spc="-35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Primo</a:t>
            </a:r>
            <a:r>
              <a:rPr lang="it-IT" sz="1200" b="1" strike="noStrike" spc="-32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>
                <a:solidFill>
                  <a:srgbClr val="000000"/>
                </a:solidFill>
                <a:latin typeface="Arial"/>
              </a:rPr>
              <a:t>Soccorso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  <a:p>
            <a:pPr marL="482040">
              <a:lnSpc>
                <a:spcPct val="100000"/>
              </a:lnSpc>
              <a:spcBef>
                <a:spcPts val="349"/>
              </a:spcBef>
            </a:pP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Servizio</a:t>
            </a:r>
            <a:r>
              <a:rPr lang="it-IT" sz="1100" b="0" strike="noStrike" spc="-52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Emergenza</a:t>
            </a:r>
            <a:r>
              <a:rPr lang="it-IT" sz="1100" b="0" strike="noStrike" spc="-41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Territoriale</a:t>
            </a:r>
            <a:r>
              <a:rPr lang="it-IT" sz="1100" b="0" strike="noStrike" spc="-41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118</a:t>
            </a:r>
            <a:r>
              <a:rPr lang="it-IT" sz="1100" b="0" strike="noStrike" spc="-52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2">
                <a:solidFill>
                  <a:srgbClr val="000000"/>
                </a:solidFill>
                <a:latin typeface="Arial MT"/>
              </a:rPr>
              <a:t>Modena</a:t>
            </a:r>
            <a:endParaRPr lang="it-IT" sz="11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81"/>
              </a:spcBef>
            </a:pP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13:30</a:t>
            </a:r>
            <a:r>
              <a:rPr lang="it-IT" sz="1100" b="1" strike="noStrike" spc="7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Pausa</a:t>
            </a:r>
            <a:r>
              <a:rPr lang="it-IT" sz="1200" b="1" strike="noStrike" spc="-12">
                <a:solidFill>
                  <a:srgbClr val="000000"/>
                </a:solidFill>
                <a:latin typeface="Arial"/>
              </a:rPr>
              <a:t> pranzo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6"/>
          <p:cNvSpPr/>
          <p:nvPr/>
        </p:nvSpPr>
        <p:spPr>
          <a:xfrm>
            <a:off x="4829760" y="1240560"/>
            <a:ext cx="3932640" cy="118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397440" indent="-385560">
              <a:lnSpc>
                <a:spcPct val="117000"/>
              </a:lnSpc>
              <a:spcBef>
                <a:spcPts val="105"/>
              </a:spcBef>
              <a:tabLst>
                <a:tab pos="0" algn="l"/>
              </a:tabLst>
            </a:pP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14:30</a:t>
            </a:r>
            <a:r>
              <a:rPr lang="it-IT" sz="1100" b="1" strike="noStrike" spc="-12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Istruzioni</a:t>
            </a:r>
            <a:r>
              <a:rPr lang="it-IT" sz="1200" b="1" strike="noStrike" spc="-21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pratiche</a:t>
            </a:r>
            <a:r>
              <a:rPr lang="it-IT" sz="1200" b="1" strike="noStrike" spc="-21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per</a:t>
            </a:r>
            <a:r>
              <a:rPr lang="it-IT" sz="1200" b="1" strike="noStrike" spc="-21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la</a:t>
            </a:r>
            <a:r>
              <a:rPr lang="it-IT" sz="1200" b="1" strike="noStrike" spc="-15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camminata</a:t>
            </a:r>
            <a:r>
              <a:rPr lang="it-IT" sz="1200" b="1" strike="noStrike" spc="-21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(circa</a:t>
            </a:r>
            <a:r>
              <a:rPr lang="it-IT" sz="1200" b="1" strike="noStrike" spc="-21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2</a:t>
            </a:r>
            <a:r>
              <a:rPr lang="it-IT" sz="1200" b="1" strike="noStrike" spc="-26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21">
                <a:solidFill>
                  <a:srgbClr val="000000"/>
                </a:solidFill>
                <a:latin typeface="Arial"/>
              </a:rPr>
              <a:t>ore)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ed</a:t>
            </a:r>
            <a:r>
              <a:rPr lang="it-IT" sz="1200" b="1" strike="noStrike" spc="-32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esercitazione</a:t>
            </a:r>
            <a:r>
              <a:rPr lang="it-IT" sz="1200" b="1" strike="noStrike" spc="-26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pratica</a:t>
            </a:r>
            <a:r>
              <a:rPr lang="it-IT" sz="1200" b="1" strike="noStrike" spc="-32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di</a:t>
            </a:r>
            <a:r>
              <a:rPr lang="it-IT" sz="1200" b="1" strike="noStrike" spc="-26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conduzione</a:t>
            </a:r>
            <a:r>
              <a:rPr lang="it-IT" sz="1200" b="1" strike="noStrike" spc="-32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di</a:t>
            </a:r>
            <a:r>
              <a:rPr lang="it-IT" sz="1200" b="1" strike="noStrike" spc="-26">
                <a:solidFill>
                  <a:srgbClr val="000000"/>
                </a:solidFill>
                <a:latin typeface="Arial"/>
              </a:rPr>
              <a:t> un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gruppo</a:t>
            </a:r>
            <a:r>
              <a:rPr lang="it-IT" sz="1200" b="1" strike="noStrike" spc="-41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di</a:t>
            </a:r>
            <a:r>
              <a:rPr lang="it-IT" sz="1200" b="1" strike="noStrike" spc="-35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>
                <a:solidFill>
                  <a:srgbClr val="000000"/>
                </a:solidFill>
                <a:latin typeface="Arial"/>
              </a:rPr>
              <a:t>cammino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  <a:p>
            <a:pPr marL="410040">
              <a:lnSpc>
                <a:spcPct val="103000"/>
              </a:lnSpc>
              <a:spcBef>
                <a:spcPts val="11"/>
              </a:spcBef>
              <a:tabLst>
                <a:tab pos="0" algn="l"/>
              </a:tabLst>
            </a:pP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Laura</a:t>
            </a:r>
            <a:r>
              <a:rPr lang="it-IT" sz="1100" b="0" strike="noStrike" spc="-26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Bernaroli</a:t>
            </a:r>
            <a:r>
              <a:rPr lang="it-IT" sz="1100" b="0" strike="noStrike" spc="-41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e</a:t>
            </a:r>
            <a:r>
              <a:rPr lang="it-IT" sz="1100" b="0" strike="noStrike" spc="-26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Cecilia</a:t>
            </a:r>
            <a:r>
              <a:rPr lang="it-IT" sz="1100" b="0" strike="noStrike" spc="-26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Zurlo,</a:t>
            </a:r>
            <a:r>
              <a:rPr lang="it-IT" sz="1100" b="0" strike="noStrike" spc="-21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2">
                <a:solidFill>
                  <a:srgbClr val="000000"/>
                </a:solidFill>
                <a:latin typeface="Arial MT"/>
              </a:rPr>
              <a:t>Chinesiologhe</a:t>
            </a:r>
            <a:r>
              <a:rPr lang="it-IT" sz="1100" b="0" strike="noStrike" spc="-32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21">
                <a:solidFill>
                  <a:srgbClr val="000000"/>
                </a:solidFill>
                <a:latin typeface="Arial MT"/>
              </a:rPr>
              <a:t>AMPA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Medicina</a:t>
            </a:r>
            <a:r>
              <a:rPr lang="it-IT" sz="1100" b="0" strike="noStrike" spc="-60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dello</a:t>
            </a:r>
            <a:r>
              <a:rPr lang="it-IT" sz="1100" b="0" strike="noStrike" spc="-55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21">
                <a:solidFill>
                  <a:srgbClr val="000000"/>
                </a:solidFill>
                <a:latin typeface="Arial MT"/>
              </a:rPr>
              <a:t>sport</a:t>
            </a:r>
            <a:endParaRPr lang="it-IT" sz="11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0"/>
              </a:spcBef>
              <a:tabLst>
                <a:tab pos="0" algn="l"/>
              </a:tabLst>
            </a:pP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16:15</a:t>
            </a:r>
            <a:r>
              <a:rPr lang="it-IT" sz="1100" b="1" strike="noStrike" spc="-21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Consegna</a:t>
            </a:r>
            <a:r>
              <a:rPr lang="it-IT" sz="1200" b="1" strike="noStrike" spc="-26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attestato</a:t>
            </a:r>
            <a:r>
              <a:rPr lang="it-IT" sz="1200" b="1" strike="noStrike" spc="-35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000000"/>
                </a:solidFill>
                <a:latin typeface="Arial"/>
              </a:rPr>
              <a:t>di</a:t>
            </a:r>
            <a:r>
              <a:rPr lang="it-IT" sz="1200" b="1" strike="noStrike" spc="-26">
                <a:solidFill>
                  <a:srgbClr val="000000"/>
                </a:solidFill>
                <a:latin typeface="Arial"/>
              </a:rPr>
              <a:t> </a:t>
            </a:r>
            <a:r>
              <a:rPr lang="it-IT" sz="1200" b="1" strike="noStrike" spc="-12">
                <a:solidFill>
                  <a:srgbClr val="000000"/>
                </a:solidFill>
                <a:latin typeface="Arial"/>
              </a:rPr>
              <a:t>partecipazione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7"/>
          <p:cNvSpPr/>
          <p:nvPr/>
        </p:nvSpPr>
        <p:spPr>
          <a:xfrm>
            <a:off x="295920" y="576720"/>
            <a:ext cx="7437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it-IT" sz="1600" b="1" strike="noStrike" spc="-12">
                <a:solidFill>
                  <a:srgbClr val="252599"/>
                </a:solidFill>
                <a:latin typeface="Arial"/>
              </a:rPr>
              <a:t>Mattino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object 8"/>
          <p:cNvSpPr/>
          <p:nvPr/>
        </p:nvSpPr>
        <p:spPr>
          <a:xfrm>
            <a:off x="4807080" y="590760"/>
            <a:ext cx="11376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it-IT" sz="1600" b="1" strike="noStrike" spc="-12">
                <a:solidFill>
                  <a:srgbClr val="252599"/>
                </a:solidFill>
                <a:latin typeface="Arial"/>
              </a:rPr>
              <a:t>Pomeriggio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object 9"/>
          <p:cNvSpPr/>
          <p:nvPr/>
        </p:nvSpPr>
        <p:spPr>
          <a:xfrm>
            <a:off x="4879440" y="2757240"/>
            <a:ext cx="18126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it-IT" sz="1200" b="1" strike="noStrike" spc="-1">
                <a:solidFill>
                  <a:srgbClr val="252599"/>
                </a:solidFill>
                <a:latin typeface="Arial"/>
              </a:rPr>
              <a:t>Responsabile</a:t>
            </a:r>
            <a:r>
              <a:rPr lang="it-IT" sz="1200" b="1" strike="noStrike" spc="-52">
                <a:solidFill>
                  <a:srgbClr val="252599"/>
                </a:solidFill>
                <a:latin typeface="Arial"/>
              </a:rPr>
              <a:t> </a:t>
            </a:r>
            <a:r>
              <a:rPr lang="it-IT" sz="1200" b="1" strike="noStrike" spc="-12">
                <a:solidFill>
                  <a:srgbClr val="252599"/>
                </a:solidFill>
                <a:latin typeface="Arial"/>
              </a:rPr>
              <a:t>scientifico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0"/>
              </a:spcBef>
            </a:pP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Gustavo</a:t>
            </a:r>
            <a:r>
              <a:rPr lang="it-IT" sz="1100" b="0" strike="noStrike" spc="-26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2">
                <a:solidFill>
                  <a:srgbClr val="000000"/>
                </a:solidFill>
                <a:latin typeface="Arial MT"/>
              </a:rPr>
              <a:t>Savino</a:t>
            </a:r>
            <a:endParaRPr lang="it-IT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object 10"/>
          <p:cNvSpPr/>
          <p:nvPr/>
        </p:nvSpPr>
        <p:spPr>
          <a:xfrm>
            <a:off x="4879440" y="3288960"/>
            <a:ext cx="3223440" cy="66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640" rIns="0" bIns="0" anchor="t">
            <a:spAutoFit/>
          </a:bodyPr>
          <a:lstStyle/>
          <a:p>
            <a:pPr marL="12600">
              <a:lnSpc>
                <a:spcPct val="115000"/>
              </a:lnSpc>
              <a:spcBef>
                <a:spcPts val="139"/>
              </a:spcBef>
            </a:pPr>
            <a:r>
              <a:rPr lang="it-IT" sz="1200" b="1" strike="noStrike" spc="-1">
                <a:solidFill>
                  <a:srgbClr val="252599"/>
                </a:solidFill>
                <a:latin typeface="Arial"/>
              </a:rPr>
              <a:t>Per</a:t>
            </a:r>
            <a:r>
              <a:rPr lang="it-IT" sz="1200" b="1" strike="noStrike" spc="-46">
                <a:solidFill>
                  <a:srgbClr val="252599"/>
                </a:solidFill>
                <a:latin typeface="Arial"/>
              </a:rPr>
              <a:t> </a:t>
            </a:r>
            <a:r>
              <a:rPr lang="it-IT" sz="1200" b="1" strike="noStrike" spc="-1">
                <a:solidFill>
                  <a:srgbClr val="252599"/>
                </a:solidFill>
                <a:latin typeface="Arial"/>
              </a:rPr>
              <a:t>informazioni:</a:t>
            </a:r>
            <a:r>
              <a:rPr lang="it-IT" sz="1200" b="1" strike="noStrike" spc="-41">
                <a:solidFill>
                  <a:srgbClr val="252599"/>
                </a:solidFill>
                <a:latin typeface="Arial"/>
              </a:rPr>
              <a:t> </a:t>
            </a:r>
            <a:r>
              <a:rPr lang="it-IT" sz="1200" b="1" u="sng" strike="noStrike" spc="-41">
                <a:solidFill>
                  <a:srgbClr val="252599"/>
                </a:solidFill>
                <a:uFillTx/>
                <a:latin typeface="Arial"/>
                <a:hlinkClick r:id="rId2"/>
              </a:rPr>
              <a:t>promozionesalutemodena@ausl.mo.it</a:t>
            </a: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15000"/>
              </a:lnSpc>
              <a:spcBef>
                <a:spcPts val="139"/>
              </a:spcBef>
            </a:pPr>
            <a:endParaRPr lang="it-IT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object 11"/>
          <p:cNvSpPr/>
          <p:nvPr/>
        </p:nvSpPr>
        <p:spPr>
          <a:xfrm>
            <a:off x="4875480" y="4033800"/>
            <a:ext cx="3494520" cy="65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5472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431"/>
              </a:spcBef>
            </a:pPr>
            <a:r>
              <a:rPr lang="it-IT" sz="1400" b="1" strike="noStrike" spc="-1">
                <a:solidFill>
                  <a:srgbClr val="252599"/>
                </a:solidFill>
                <a:latin typeface="Arial"/>
              </a:rPr>
              <a:t>Modalità</a:t>
            </a:r>
            <a:r>
              <a:rPr lang="it-IT" sz="1400" b="1" strike="noStrike" spc="-12">
                <a:solidFill>
                  <a:srgbClr val="252599"/>
                </a:solidFill>
                <a:latin typeface="Arial"/>
              </a:rPr>
              <a:t> </a:t>
            </a:r>
            <a:r>
              <a:rPr lang="it-IT" sz="1400" b="1" strike="noStrike" spc="-1">
                <a:solidFill>
                  <a:srgbClr val="252599"/>
                </a:solidFill>
                <a:latin typeface="Arial"/>
              </a:rPr>
              <a:t>di </a:t>
            </a:r>
            <a:r>
              <a:rPr lang="it-IT" sz="1400" b="1" strike="noStrike" spc="-12">
                <a:solidFill>
                  <a:srgbClr val="252599"/>
                </a:solidFill>
                <a:latin typeface="Arial"/>
              </a:rPr>
              <a:t>iscrizione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marL="16560">
              <a:lnSpc>
                <a:spcPct val="114000"/>
              </a:lnSpc>
              <a:spcBef>
                <a:spcPts val="65"/>
              </a:spcBef>
            </a:pP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La</a:t>
            </a:r>
            <a:r>
              <a:rPr lang="it-IT" sz="1100" b="0" strike="noStrike" spc="-7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2">
                <a:solidFill>
                  <a:srgbClr val="000000"/>
                </a:solidFill>
                <a:latin typeface="Arial MT"/>
              </a:rPr>
              <a:t>partecipazione</a:t>
            </a:r>
            <a:r>
              <a:rPr lang="it-IT" sz="1100" b="0" strike="noStrike" spc="-15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è</a:t>
            </a:r>
            <a:r>
              <a:rPr lang="it-IT" sz="1100" b="0" strike="noStrike" spc="-7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gratuita</a:t>
            </a:r>
            <a:r>
              <a:rPr lang="it-IT" sz="1100" b="0" strike="noStrike" spc="-15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e</a:t>
            </a:r>
            <a:r>
              <a:rPr lang="it-IT" sz="1100" b="0" strike="noStrike" spc="-7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sono</a:t>
            </a:r>
            <a:r>
              <a:rPr lang="it-IT" sz="1100" b="0" strike="noStrike" spc="-15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previsti</a:t>
            </a:r>
            <a:r>
              <a:rPr lang="it-IT" sz="1100" b="0" strike="noStrike" spc="-21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massimo</a:t>
            </a:r>
            <a:r>
              <a:rPr lang="it-IT" sz="1100" b="0" strike="noStrike" spc="-7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26">
                <a:solidFill>
                  <a:srgbClr val="000000"/>
                </a:solidFill>
                <a:latin typeface="Arial MT"/>
              </a:rPr>
              <a:t>30 </a:t>
            </a:r>
            <a:r>
              <a:rPr lang="it-IT" sz="1100" b="0" strike="noStrike" spc="-12">
                <a:solidFill>
                  <a:srgbClr val="000000"/>
                </a:solidFill>
                <a:latin typeface="Arial MT"/>
              </a:rPr>
              <a:t>partecipanti.</a:t>
            </a:r>
            <a:endParaRPr lang="it-IT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object 12"/>
          <p:cNvSpPr/>
          <p:nvPr/>
        </p:nvSpPr>
        <p:spPr>
          <a:xfrm>
            <a:off x="4879440" y="4857840"/>
            <a:ext cx="231048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5000"/>
              </a:lnSpc>
              <a:spcBef>
                <a:spcPts val="99"/>
              </a:spcBef>
            </a:pP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Inquadra</a:t>
            </a:r>
            <a:r>
              <a:rPr lang="it-IT" sz="1100" b="0" strike="noStrike" spc="-12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il</a:t>
            </a:r>
            <a:r>
              <a:rPr lang="it-IT" sz="1100" b="0" strike="noStrike" spc="-26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QR</a:t>
            </a:r>
            <a:r>
              <a:rPr lang="it-IT" sz="1100" b="0" strike="noStrike" spc="-15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code</a:t>
            </a:r>
            <a:r>
              <a:rPr lang="it-IT" sz="1100" b="0" strike="noStrike" spc="-12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0" strike="noStrike" spc="-1">
                <a:solidFill>
                  <a:srgbClr val="000000"/>
                </a:solidFill>
                <a:latin typeface="Arial MT"/>
              </a:rPr>
              <a:t>e</a:t>
            </a:r>
            <a:r>
              <a:rPr lang="it-IT" sz="1100" b="0" strike="noStrike" spc="-12">
                <a:solidFill>
                  <a:srgbClr val="000000"/>
                </a:solidFill>
                <a:latin typeface="Arial MT"/>
              </a:rPr>
              <a:t> </a:t>
            </a: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iscriviti</a:t>
            </a:r>
            <a:r>
              <a:rPr lang="it-IT" sz="1100" b="1" strike="noStrike" spc="-15">
                <a:solidFill>
                  <a:srgbClr val="000000"/>
                </a:solidFill>
                <a:latin typeface="Arial"/>
              </a:rPr>
              <a:t> </a:t>
            </a:r>
            <a:r>
              <a:rPr lang="it-IT" sz="1100" b="1" strike="noStrike" spc="-21">
                <a:solidFill>
                  <a:srgbClr val="000000"/>
                </a:solidFill>
                <a:latin typeface="Arial"/>
              </a:rPr>
              <a:t>entro </a:t>
            </a: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entro</a:t>
            </a:r>
            <a:r>
              <a:rPr lang="it-IT" sz="1100" b="1" strike="noStrike" spc="-15">
                <a:solidFill>
                  <a:srgbClr val="000000"/>
                </a:solidFill>
                <a:latin typeface="Arial"/>
              </a:rPr>
              <a:t> </a:t>
            </a: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il</a:t>
            </a:r>
            <a:r>
              <a:rPr lang="it-IT" sz="1100" b="1" strike="noStrike" spc="-7">
                <a:solidFill>
                  <a:srgbClr val="000000"/>
                </a:solidFill>
                <a:latin typeface="Arial"/>
              </a:rPr>
              <a:t> </a:t>
            </a: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4</a:t>
            </a:r>
            <a:r>
              <a:rPr lang="it-IT" sz="1100" b="1" strike="noStrike" spc="-12">
                <a:solidFill>
                  <a:srgbClr val="000000"/>
                </a:solidFill>
                <a:latin typeface="Arial"/>
              </a:rPr>
              <a:t> </a:t>
            </a:r>
            <a:r>
              <a:rPr lang="it-IT" sz="1100" b="1" strike="noStrike" spc="-1">
                <a:solidFill>
                  <a:srgbClr val="000000"/>
                </a:solidFill>
                <a:latin typeface="Arial"/>
              </a:rPr>
              <a:t>novembre</a:t>
            </a:r>
            <a:r>
              <a:rPr lang="it-IT" sz="1100" b="1" strike="noStrike" spc="-15">
                <a:solidFill>
                  <a:srgbClr val="000000"/>
                </a:solidFill>
                <a:latin typeface="Arial"/>
              </a:rPr>
              <a:t> </a:t>
            </a:r>
            <a:r>
              <a:rPr lang="it-IT" sz="1100" b="1" strike="noStrike" spc="-21">
                <a:solidFill>
                  <a:srgbClr val="000000"/>
                </a:solidFill>
                <a:latin typeface="Arial"/>
              </a:rPr>
              <a:t>2026</a:t>
            </a:r>
            <a:endParaRPr lang="it-IT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object 13"/>
          <p:cNvSpPr/>
          <p:nvPr/>
        </p:nvSpPr>
        <p:spPr>
          <a:xfrm>
            <a:off x="3792960" y="5211360"/>
            <a:ext cx="2079360" cy="1580040"/>
          </a:xfrm>
          <a:custGeom>
            <a:avLst/>
            <a:gdLst>
              <a:gd name="textAreaLeft" fmla="*/ 0 w 2079360"/>
              <a:gd name="textAreaRight" fmla="*/ 2080440 w 2079360"/>
              <a:gd name="textAreaTop" fmla="*/ 0 h 1580040"/>
              <a:gd name="textAreaBottom" fmla="*/ 1581120 h 1580040"/>
            </a:gdLst>
            <a:ahLst/>
            <a:cxnLst/>
            <a:rect l="textAreaLeft" t="textAreaTop" r="textAreaRight" b="textAreaBottom"/>
            <a:pathLst>
              <a:path w="2080260" h="1581150">
                <a:moveTo>
                  <a:pt x="0" y="881278"/>
                </a:moveTo>
                <a:lnTo>
                  <a:pt x="252717" y="933488"/>
                </a:lnTo>
                <a:lnTo>
                  <a:pt x="52920" y="1082522"/>
                </a:lnTo>
                <a:lnTo>
                  <a:pt x="318604" y="1082522"/>
                </a:lnTo>
                <a:lnTo>
                  <a:pt x="173888" y="1264323"/>
                </a:lnTo>
                <a:lnTo>
                  <a:pt x="433806" y="1211402"/>
                </a:lnTo>
                <a:lnTo>
                  <a:pt x="353517" y="1413357"/>
                </a:lnTo>
                <a:lnTo>
                  <a:pt x="589318" y="1311846"/>
                </a:lnTo>
                <a:lnTo>
                  <a:pt x="579958" y="1519923"/>
                </a:lnTo>
                <a:lnTo>
                  <a:pt x="776528" y="1376641"/>
                </a:lnTo>
                <a:lnTo>
                  <a:pt x="837361" y="1576806"/>
                </a:lnTo>
                <a:lnTo>
                  <a:pt x="980998" y="1401483"/>
                </a:lnTo>
                <a:lnTo>
                  <a:pt x="1109167" y="1580769"/>
                </a:lnTo>
                <a:lnTo>
                  <a:pt x="1189799" y="1384566"/>
                </a:lnTo>
                <a:lnTo>
                  <a:pt x="1375917" y="1530007"/>
                </a:lnTo>
                <a:lnTo>
                  <a:pt x="1388529" y="1326959"/>
                </a:lnTo>
                <a:lnTo>
                  <a:pt x="1619643" y="1428838"/>
                </a:lnTo>
                <a:lnTo>
                  <a:pt x="1563484" y="1233004"/>
                </a:lnTo>
                <a:lnTo>
                  <a:pt x="1824126" y="1284478"/>
                </a:lnTo>
                <a:lnTo>
                  <a:pt x="1702447" y="1109167"/>
                </a:lnTo>
                <a:lnTo>
                  <a:pt x="1974964" y="1106639"/>
                </a:lnTo>
                <a:lnTo>
                  <a:pt x="1796402" y="963358"/>
                </a:lnTo>
                <a:lnTo>
                  <a:pt x="2062441" y="906843"/>
                </a:lnTo>
                <a:lnTo>
                  <a:pt x="1838883" y="805688"/>
                </a:lnTo>
                <a:lnTo>
                  <a:pt x="2080082" y="699122"/>
                </a:lnTo>
                <a:lnTo>
                  <a:pt x="1827009" y="646925"/>
                </a:lnTo>
                <a:lnTo>
                  <a:pt x="2026805" y="497878"/>
                </a:lnTo>
                <a:lnTo>
                  <a:pt x="1761121" y="497878"/>
                </a:lnTo>
                <a:lnTo>
                  <a:pt x="1905838" y="316077"/>
                </a:lnTo>
                <a:lnTo>
                  <a:pt x="1645919" y="368998"/>
                </a:lnTo>
                <a:lnTo>
                  <a:pt x="1726209" y="167043"/>
                </a:lnTo>
                <a:lnTo>
                  <a:pt x="1490408" y="268566"/>
                </a:lnTo>
                <a:lnTo>
                  <a:pt x="1500124" y="60490"/>
                </a:lnTo>
                <a:lnTo>
                  <a:pt x="1303197" y="203758"/>
                </a:lnTo>
                <a:lnTo>
                  <a:pt x="1242364" y="3606"/>
                </a:lnTo>
                <a:lnTo>
                  <a:pt x="1098727" y="178917"/>
                </a:lnTo>
                <a:lnTo>
                  <a:pt x="970927" y="0"/>
                </a:lnTo>
                <a:lnTo>
                  <a:pt x="889927" y="195846"/>
                </a:lnTo>
                <a:lnTo>
                  <a:pt x="703808" y="50761"/>
                </a:lnTo>
                <a:lnTo>
                  <a:pt x="691197" y="253441"/>
                </a:lnTo>
                <a:lnTo>
                  <a:pt x="460082" y="151561"/>
                </a:lnTo>
                <a:lnTo>
                  <a:pt x="516242" y="347408"/>
                </a:lnTo>
                <a:lnTo>
                  <a:pt x="255600" y="295922"/>
                </a:lnTo>
                <a:lnTo>
                  <a:pt x="377278" y="471246"/>
                </a:lnTo>
                <a:lnTo>
                  <a:pt x="104762" y="473760"/>
                </a:lnTo>
                <a:lnTo>
                  <a:pt x="283324" y="617042"/>
                </a:lnTo>
                <a:lnTo>
                  <a:pt x="17284" y="673569"/>
                </a:lnTo>
                <a:lnTo>
                  <a:pt x="240842" y="774725"/>
                </a:lnTo>
                <a:lnTo>
                  <a:pt x="0" y="881278"/>
                </a:lnTo>
                <a:close/>
              </a:path>
            </a:pathLst>
          </a:custGeom>
          <a:noFill/>
          <a:ln w="9359">
            <a:solidFill>
              <a:srgbClr val="FF85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object 14"/>
          <p:cNvPicPr/>
          <p:nvPr/>
        </p:nvPicPr>
        <p:blipFill>
          <a:blip r:embed="rId3"/>
          <a:stretch/>
        </p:blipFill>
        <p:spPr>
          <a:xfrm>
            <a:off x="7293960" y="4788360"/>
            <a:ext cx="1613160" cy="1617120"/>
          </a:xfrm>
          <a:prstGeom prst="rect">
            <a:avLst/>
          </a:prstGeom>
          <a:ln w="0">
            <a:noFill/>
          </a:ln>
        </p:spPr>
      </p:pic>
      <p:sp>
        <p:nvSpPr>
          <p:cNvPr id="55" name="object 15"/>
          <p:cNvSpPr/>
          <p:nvPr/>
        </p:nvSpPr>
        <p:spPr>
          <a:xfrm>
            <a:off x="4155480" y="5787360"/>
            <a:ext cx="1407240" cy="44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560" rIns="0" bIns="0" anchor="t">
            <a:spAutoFit/>
          </a:bodyPr>
          <a:lstStyle/>
          <a:p>
            <a:pPr marL="77400" indent="-65520">
              <a:lnSpc>
                <a:spcPct val="102000"/>
              </a:lnSpc>
              <a:spcBef>
                <a:spcPts val="60"/>
              </a:spcBef>
              <a:tabLst>
                <a:tab pos="0" algn="l"/>
              </a:tabLst>
            </a:pPr>
            <a:r>
              <a:rPr lang="it-IT" sz="1400" b="1" strike="noStrike" spc="-1">
                <a:solidFill>
                  <a:srgbClr val="252599"/>
                </a:solidFill>
                <a:latin typeface="Arial"/>
              </a:rPr>
              <a:t>Abbigliamento</a:t>
            </a:r>
            <a:r>
              <a:rPr lang="it-IT" sz="1400" b="1" strike="noStrike" spc="-80">
                <a:solidFill>
                  <a:srgbClr val="252599"/>
                </a:solidFill>
                <a:latin typeface="Arial"/>
              </a:rPr>
              <a:t> </a:t>
            </a:r>
            <a:r>
              <a:rPr lang="it-IT" sz="1400" b="1" strike="noStrike" spc="-52">
                <a:solidFill>
                  <a:srgbClr val="252599"/>
                </a:solidFill>
                <a:latin typeface="Arial"/>
              </a:rPr>
              <a:t>e </a:t>
            </a:r>
            <a:r>
              <a:rPr lang="it-IT" sz="1400" b="1" strike="noStrike" spc="-1">
                <a:solidFill>
                  <a:srgbClr val="252599"/>
                </a:solidFill>
                <a:latin typeface="Arial"/>
              </a:rPr>
              <a:t>scarpe</a:t>
            </a:r>
            <a:r>
              <a:rPr lang="it-IT" sz="1400" b="1" strike="noStrike" spc="-21">
                <a:solidFill>
                  <a:srgbClr val="252599"/>
                </a:solidFill>
                <a:latin typeface="Arial"/>
              </a:rPr>
              <a:t> </a:t>
            </a:r>
            <a:r>
              <a:rPr lang="it-IT" sz="1400" b="1" strike="noStrike" spc="-12">
                <a:solidFill>
                  <a:srgbClr val="252599"/>
                </a:solidFill>
                <a:latin typeface="Arial"/>
              </a:rPr>
              <a:t>comode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52599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52599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52599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52599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52599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249</Words>
  <Application>Microsoft Office PowerPoint</Application>
  <PresentationFormat>Presentazione su schermo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5</vt:i4>
      </vt:variant>
      <vt:variant>
        <vt:lpstr>Titoli diapositive</vt:lpstr>
      </vt:variant>
      <vt:variant>
        <vt:i4>2</vt:i4>
      </vt:variant>
    </vt:vector>
  </HeadingPairs>
  <TitlesOfParts>
    <vt:vector size="13" baseType="lpstr">
      <vt:lpstr>Arial</vt:lpstr>
      <vt:lpstr>Arial MT</vt:lpstr>
      <vt:lpstr>Calibri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Corso di formazione per diventare Walking Leader</vt:lpstr>
      <vt:lpstr>Programma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Roberta D'alisera</dc:creator>
  <dc:description/>
  <cp:lastModifiedBy>Vincenzo Acchiappati</cp:lastModifiedBy>
  <cp:revision>8</cp:revision>
  <dcterms:created xsi:type="dcterms:W3CDTF">2026-03-05T13:30:21Z</dcterms:created>
  <dcterms:modified xsi:type="dcterms:W3CDTF">2026-10-02T12:11:25Z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2025-09-23T00:00:00Z</vt:filetime>
  </property>
  <property fmtid="{D5CDD505-2E9C-101B-9397-08002B2CF9AE}" pid="3" name="Creator">
    <vt:lpwstr>Impress</vt:lpwstr>
  </property>
  <property fmtid="{D5CDD505-2E9C-101B-9397-08002B2CF9AE}" pid="4" name="LastSaved">
    <vt:filetime>2025-09-23T00:00:00Z</vt:filetime>
  </property>
  <property fmtid="{D5CDD505-2E9C-101B-9397-08002B2CF9AE}" pid="5" name="PresentationFormat">
    <vt:lpwstr>On-screen Show (4:3)</vt:lpwstr>
  </property>
  <property fmtid="{D5CDD505-2E9C-101B-9397-08002B2CF9AE}" pid="6" name="Producer">
    <vt:lpwstr>LibreOffice 6.3</vt:lpwstr>
  </property>
</Properties>
</file>