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63" r:id="rId2"/>
  </p:sldIdLst>
  <p:sldSz cx="11520488" cy="16919575"/>
  <p:notesSz cx="6858000" cy="9144000"/>
  <p:defaultTextStyle>
    <a:defPPr>
      <a:defRPr lang="it-IT"/>
    </a:defPPr>
    <a:lvl1pPr marL="0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707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415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1123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830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8538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2245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952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9661" algn="l" defTabSz="1007415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382"/>
    <a:srgbClr val="E23D25"/>
    <a:srgbClr val="D14124"/>
    <a:srgbClr val="63666A"/>
    <a:srgbClr val="FFFFFF"/>
    <a:srgbClr val="E6E6E6"/>
    <a:srgbClr val="DD503F"/>
    <a:srgbClr val="4D4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9"/>
    <p:restoredTop sz="94756"/>
  </p:normalViewPr>
  <p:slideViewPr>
    <p:cSldViewPr snapToGrid="0" snapToObjects="1">
      <p:cViewPr varScale="1">
        <p:scale>
          <a:sx n="34" d="100"/>
          <a:sy n="34" d="100"/>
        </p:scale>
        <p:origin x="31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29127-332A-DF49-8960-E7E19BD1A45F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78075" y="1143000"/>
            <a:ext cx="2101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6C856-ACEC-C248-92D1-8C6E3E5A24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90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1pPr>
    <a:lvl2pPr marL="450342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2pPr>
    <a:lvl3pPr marL="900684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3pPr>
    <a:lvl4pPr marL="1351026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4pPr>
    <a:lvl5pPr marL="1801368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5pPr>
    <a:lvl6pPr marL="2251710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6pPr>
    <a:lvl7pPr marL="2702052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7pPr>
    <a:lvl8pPr marL="3152394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8pPr>
    <a:lvl9pPr marL="3602736" algn="l" defTabSz="900684" rtl="0" eaLnBrk="1" latinLnBrk="0" hangingPunct="1">
      <a:defRPr sz="11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2769015"/>
            <a:ext cx="9792415" cy="5890519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8886695"/>
            <a:ext cx="8640366" cy="4084979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1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0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50" y="900811"/>
            <a:ext cx="2484105" cy="1433855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4" y="900811"/>
            <a:ext cx="7308310" cy="1433855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45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32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4" y="4218149"/>
            <a:ext cx="9936421" cy="703807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4" y="11322804"/>
            <a:ext cx="9936421" cy="370115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9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4504053"/>
            <a:ext cx="4896207" cy="1073531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4504053"/>
            <a:ext cx="4896207" cy="1073531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9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900814"/>
            <a:ext cx="9936421" cy="3270336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4147647"/>
            <a:ext cx="4873706" cy="2032698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6180345"/>
            <a:ext cx="4873706" cy="909035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8" y="4147647"/>
            <a:ext cx="4897708" cy="2032698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8" y="6180345"/>
            <a:ext cx="4897708" cy="909035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60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29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3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127972"/>
            <a:ext cx="3715657" cy="3947901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2436109"/>
            <a:ext cx="5832247" cy="12023865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5075872"/>
            <a:ext cx="3715657" cy="9403682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52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127972"/>
            <a:ext cx="3715657" cy="3947901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2436109"/>
            <a:ext cx="5832247" cy="12023865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5075872"/>
            <a:ext cx="3715657" cy="9403682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89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900814"/>
            <a:ext cx="9936421" cy="327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4504053"/>
            <a:ext cx="9936421" cy="1073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15681943"/>
            <a:ext cx="2592110" cy="900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6D32-0BBF-434A-BFA5-421278389E91}" type="datetimeFigureOut">
              <a:rPr lang="it-IT" smtClean="0"/>
              <a:t>13/05/25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15681943"/>
            <a:ext cx="3888165" cy="900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15681943"/>
            <a:ext cx="2592110" cy="900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A583-F234-EC41-BAF0-AE7C524F3A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32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alessandra.marconi@unimore.it" TargetMode="External"/><Relationship Id="rId4" Type="http://schemas.openxmlformats.org/officeDocument/2006/relationships/hyperlink" Target="https://forms.gle/wtg2NwLhqUXPL3ht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50111" y="2951823"/>
            <a:ext cx="10016601" cy="1944787"/>
          </a:xfrm>
        </p:spPr>
        <p:txBody>
          <a:bodyPr>
            <a:noAutofit/>
          </a:bodyPr>
          <a:lstStyle/>
          <a:p>
            <a:pPr algn="l"/>
            <a:r>
              <a:rPr lang="it-IT" sz="6000" dirty="0">
                <a:solidFill>
                  <a:srgbClr val="E23D25"/>
                </a:solidFill>
                <a:latin typeface="Arial" charset="0"/>
                <a:ea typeface="Arial" charset="0"/>
                <a:cs typeface="Arial" charset="0"/>
              </a:rPr>
              <a:t>Frontiere nella sperimentazione preclinica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6097546"/>
            <a:ext cx="11520489" cy="7243418"/>
          </a:xfrm>
          <a:prstGeom prst="rect">
            <a:avLst/>
          </a:prstGeom>
          <a:solidFill>
            <a:srgbClr val="D14124"/>
          </a:solidFill>
          <a:ln>
            <a:solidFill>
              <a:srgbClr val="DD50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69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3788658" y="1062669"/>
            <a:ext cx="5580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dirty="0">
                <a:solidFill>
                  <a:srgbClr val="4D4E4C"/>
                </a:solidFill>
                <a:latin typeface="Arial" charset="0"/>
                <a:ea typeface="Arial" charset="0"/>
                <a:cs typeface="Arial" charset="0"/>
              </a:rPr>
              <a:t>Dipartimento Chirurgico, Medico, Odontoiatrico e di Scienze Morfologiche con Interesse Trapiantologico, Oncologico e di Medicina Rigenerativa </a:t>
            </a: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1" y="364580"/>
            <a:ext cx="3130153" cy="220952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127845" y="10475671"/>
            <a:ext cx="100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 Prof.ssa Manuela Teresa Raimondi è un'esperta di bioingegneria riconosciuta a livello globale, rinomata per i suoi contributi pionieristici alla </a:t>
            </a:r>
            <a:r>
              <a:rPr lang="it-IT" sz="1600" i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meccanobiologia</a:t>
            </a:r>
            <a:r>
              <a:rPr lang="it-IT" sz="16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all'ingegneria tissutale e alla medicina rigenerativa.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950111" y="5094371"/>
            <a:ext cx="9420253" cy="805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6" dirty="0">
                <a:solidFill>
                  <a:srgbClr val="838382"/>
                </a:solidFill>
                <a:latin typeface="Arial" charset="0"/>
                <a:ea typeface="Arial" charset="0"/>
                <a:cs typeface="Arial" charset="0"/>
              </a:rPr>
              <a:t>giovedì 12 giugno 2025 · Ore 12:00</a:t>
            </a:r>
            <a:br>
              <a:rPr lang="it-IT" sz="2586" dirty="0">
                <a:solidFill>
                  <a:srgbClr val="83838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2048" dirty="0">
                <a:solidFill>
                  <a:srgbClr val="838382"/>
                </a:solidFill>
                <a:latin typeface="Arial" charset="0"/>
                <a:ea typeface="Arial" charset="0"/>
                <a:cs typeface="Arial" charset="0"/>
              </a:rPr>
              <a:t>Aula Magna (CS1.7) del Centro Servizi Policlinico · via del Pozzo, 71· Modena</a:t>
            </a: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1950112" y="6418841"/>
            <a:ext cx="8692998" cy="4092954"/>
          </a:xfrm>
          <a:prstGeom prst="rect">
            <a:avLst/>
          </a:prstGeom>
        </p:spPr>
        <p:txBody>
          <a:bodyPr vert="horz" wrap="square" lIns="89758" tIns="116370" rIns="89758" bIns="0" numCol="1" rtlCol="0">
            <a:spAutoFit/>
          </a:bodyPr>
          <a:lstStyle>
            <a:lvl1pPr marL="293408" indent="-293408" algn="l" defTabSz="1173632" rtl="0" eaLnBrk="1" latinLnBrk="0" hangingPunct="1">
              <a:lnSpc>
                <a:spcPct val="90000"/>
              </a:lnSpc>
              <a:spcBef>
                <a:spcPts val="1284"/>
              </a:spcBef>
              <a:buFont typeface="Arial" panose="020B0604020202020204" pitchFamily="34" charset="0"/>
              <a:buChar char="•"/>
              <a:defRPr sz="35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0224" indent="-293408" algn="l" defTabSz="1173632" rtl="0" eaLnBrk="1" latinLnBrk="0" hangingPunct="1">
              <a:lnSpc>
                <a:spcPct val="90000"/>
              </a:lnSpc>
              <a:spcBef>
                <a:spcPts val="642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67041" indent="-293408" algn="l" defTabSz="1173632" rtl="0" eaLnBrk="1" latinLnBrk="0" hangingPunct="1">
              <a:lnSpc>
                <a:spcPct val="90000"/>
              </a:lnSpc>
              <a:spcBef>
                <a:spcPts val="642"/>
              </a:spcBef>
              <a:buFont typeface="Arial" panose="020B0604020202020204" pitchFamily="34" charset="0"/>
              <a:buChar char="•"/>
              <a:defRPr sz="2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3857" indent="-293408" algn="l" defTabSz="1173632" rtl="0" eaLnBrk="1" latinLnBrk="0" hangingPunct="1">
              <a:lnSpc>
                <a:spcPct val="90000"/>
              </a:lnSpc>
              <a:spcBef>
                <a:spcPts val="642"/>
              </a:spcBef>
              <a:buFont typeface="Arial" panose="020B0604020202020204" pitchFamily="34" charset="0"/>
              <a:buChar char="•"/>
              <a:defRPr sz="23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0673" indent="-293408" algn="l" defTabSz="1173632" rtl="0" eaLnBrk="1" latinLnBrk="0" hangingPunct="1">
              <a:lnSpc>
                <a:spcPct val="90000"/>
              </a:lnSpc>
              <a:spcBef>
                <a:spcPts val="642"/>
              </a:spcBef>
              <a:buFont typeface="Arial" panose="020B0604020202020204" pitchFamily="34" charset="0"/>
              <a:buChar char="•"/>
              <a:defRPr sz="23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27489" indent="-293408" algn="l" defTabSz="1173632" rtl="0" eaLnBrk="1" latinLnBrk="0" hangingPunct="1">
              <a:lnSpc>
                <a:spcPct val="90000"/>
              </a:lnSpc>
              <a:spcBef>
                <a:spcPts val="642"/>
              </a:spcBef>
              <a:buFont typeface="Arial" panose="020B0604020202020204" pitchFamily="34" charset="0"/>
              <a:buChar char="•"/>
              <a:defRPr sz="23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14305" indent="-293408" algn="l" defTabSz="1173632" rtl="0" eaLnBrk="1" latinLnBrk="0" hangingPunct="1">
              <a:lnSpc>
                <a:spcPct val="90000"/>
              </a:lnSpc>
              <a:spcBef>
                <a:spcPts val="642"/>
              </a:spcBef>
              <a:buFont typeface="Arial" panose="020B0604020202020204" pitchFamily="34" charset="0"/>
              <a:buChar char="•"/>
              <a:defRPr sz="23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01122" indent="-293408" algn="l" defTabSz="1173632" rtl="0" eaLnBrk="1" latinLnBrk="0" hangingPunct="1">
              <a:lnSpc>
                <a:spcPct val="90000"/>
              </a:lnSpc>
              <a:spcBef>
                <a:spcPts val="642"/>
              </a:spcBef>
              <a:buFont typeface="Arial" panose="020B0604020202020204" pitchFamily="34" charset="0"/>
              <a:buChar char="•"/>
              <a:defRPr sz="23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87938" indent="-293408" algn="l" defTabSz="1173632" rtl="0" eaLnBrk="1" latinLnBrk="0" hangingPunct="1">
              <a:lnSpc>
                <a:spcPct val="90000"/>
              </a:lnSpc>
              <a:spcBef>
                <a:spcPts val="642"/>
              </a:spcBef>
              <a:buFont typeface="Arial" panose="020B0604020202020204" pitchFamily="34" charset="0"/>
              <a:buChar char="•"/>
              <a:defRPr sz="23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27"/>
              </a:lnSpc>
              <a:spcAft>
                <a:spcPts val="647"/>
              </a:spcAft>
              <a:buNone/>
            </a:pP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12.00	</a:t>
            </a:r>
            <a:r>
              <a:rPr lang="it-IT" sz="194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Saluti Istituzionali</a:t>
            </a:r>
            <a:br>
              <a:rPr lang="it-IT" sz="194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Prof.ssa </a:t>
            </a:r>
            <a:r>
              <a:rPr lang="it-IT" sz="194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Caterina Longo</a:t>
            </a: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· Direttrice Dip. CHIMOMO	</a:t>
            </a:r>
          </a:p>
          <a:p>
            <a:pPr marL="0" indent="0">
              <a:lnSpc>
                <a:spcPts val="2327"/>
              </a:lnSpc>
              <a:spcAft>
                <a:spcPts val="647"/>
              </a:spcAft>
              <a:buNone/>
            </a:pP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12.10	</a:t>
            </a:r>
            <a:r>
              <a:rPr lang="it-IT" sz="194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Frontiere nella sperimentazione preclinica                       	</a:t>
            </a:r>
            <a:r>
              <a:rPr lang="it-IT" sz="1940" i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Modelli 3D in vitro di organi e tessuti umanizzati, per la 	sperimentazione di prodotti medicinali per terapie avanzate</a:t>
            </a:r>
            <a:r>
              <a:rPr lang="it-IT" sz="194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Prof.ssa </a:t>
            </a:r>
            <a:r>
              <a:rPr lang="it-IT" sz="194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Manuela Teresa Raimondi </a:t>
            </a: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· Politecnico di Milano</a:t>
            </a:r>
          </a:p>
          <a:p>
            <a:pPr marL="0" indent="0">
              <a:lnSpc>
                <a:spcPts val="2327"/>
              </a:lnSpc>
              <a:spcAft>
                <a:spcPts val="647"/>
              </a:spcAft>
              <a:buNone/>
            </a:pP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13.00	</a:t>
            </a:r>
            <a:r>
              <a:rPr lang="it-IT" sz="194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Conclusione </a:t>
            </a:r>
            <a:b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Prof.ssa </a:t>
            </a:r>
            <a:r>
              <a:rPr lang="it-IT" sz="194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Alessandra Marconi </a:t>
            </a: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· Università di Modena e 	Reggio Emilia 	</a:t>
            </a:r>
          </a:p>
          <a:p>
            <a:pPr marL="0" indent="0">
              <a:lnSpc>
                <a:spcPts val="2327"/>
              </a:lnSpc>
              <a:spcAft>
                <a:spcPts val="647"/>
              </a:spcAft>
              <a:buNone/>
            </a:pP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13.10 	</a:t>
            </a:r>
            <a:r>
              <a:rPr lang="it-IT" sz="194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Rinfresco: momento informale di incontro e scambio di idee </a:t>
            </a:r>
            <a:b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194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	</a:t>
            </a:r>
          </a:p>
        </p:txBody>
      </p:sp>
      <p:pic>
        <p:nvPicPr>
          <p:cNvPr id="5" name="Immagine 4" descr="Immagine che contiene testo, logo, simbolo, giallo&#10;&#10;Il contenuto generato dall'IA potrebbe non essere corretto.">
            <a:extLst>
              <a:ext uri="{FF2B5EF4-FFF2-40B4-BE49-F238E27FC236}">
                <a16:creationId xmlns:a16="http://schemas.microsoft.com/office/drawing/2014/main" id="{21EA016D-7727-9B21-06B6-120A8093D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5942" y="873722"/>
            <a:ext cx="2703443" cy="129224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4B78024-4A41-C5A8-622A-38FEB768764A}"/>
              </a:ext>
            </a:extLst>
          </p:cNvPr>
          <p:cNvSpPr txBox="1"/>
          <p:nvPr/>
        </p:nvSpPr>
        <p:spPr>
          <a:xfrm>
            <a:off x="2473216" y="11303027"/>
            <a:ext cx="44851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Partecipazione gratuita su iscrizione,</a:t>
            </a:r>
          </a:p>
          <a:p>
            <a:r>
              <a:rPr 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entro il 06 giugno.</a:t>
            </a:r>
          </a:p>
          <a:p>
            <a:r>
              <a:rPr 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Clicca qui per iscriverti o inquadra il QR code </a:t>
            </a:r>
            <a:r>
              <a:rPr 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https://forms.gle/wtg2NwLhqUXPL3ht5</a:t>
            </a:r>
            <a:r>
              <a:rPr 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it-IT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informazioni:</a:t>
            </a:r>
          </a:p>
          <a:p>
            <a:r>
              <a:rPr 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alessandra.marconi@unimore.it</a:t>
            </a:r>
            <a:r>
              <a:rPr lang="it-IT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magine 15" descr="Immagine che contiene schermata, Policromia, laser, arte&#10;&#10;Il contenuto generato dall'IA potrebbe non essere corretto.">
            <a:extLst>
              <a:ext uri="{FF2B5EF4-FFF2-40B4-BE49-F238E27FC236}">
                <a16:creationId xmlns:a16="http://schemas.microsoft.com/office/drawing/2014/main" id="{76BDC4CE-9E77-1AB6-4294-75D3169092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5" y="13354176"/>
            <a:ext cx="11520000" cy="2880000"/>
          </a:xfrm>
          <a:prstGeom prst="rect">
            <a:avLst/>
          </a:prstGeom>
        </p:spPr>
      </p:pic>
      <p:pic>
        <p:nvPicPr>
          <p:cNvPr id="18" name="Immagine 17" descr="Immagine che contiene modello, quadrato, Simmetria, design&#10;&#10;Il contenuto generato dall'IA potrebbe non essere corretto.">
            <a:extLst>
              <a:ext uri="{FF2B5EF4-FFF2-40B4-BE49-F238E27FC236}">
                <a16:creationId xmlns:a16="http://schemas.microsoft.com/office/drawing/2014/main" id="{63E1D26C-F9FB-DFF8-AC7A-704FCB1CDD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881" y="11389526"/>
            <a:ext cx="1203616" cy="120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73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205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Frontiere nella sperimentazione preclinica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convegno</dc:title>
  <dc:creator>Utente di Microsoft Office</dc:creator>
  <cp:lastModifiedBy>Alessandra Marconi</cp:lastModifiedBy>
  <cp:revision>111</cp:revision>
  <dcterms:created xsi:type="dcterms:W3CDTF">2018-06-26T12:14:35Z</dcterms:created>
  <dcterms:modified xsi:type="dcterms:W3CDTF">2025-05-13T15:04:34Z</dcterms:modified>
</cp:coreProperties>
</file>