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45CDA-3BA2-4ABD-A8E5-5BEB7786010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F1EB-A5D6-43D3-962F-5EA1C66A3B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93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 colonne">
  <p:cSld name="Contenuto 2 colonn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440000" y="306000"/>
            <a:ext cx="71712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1440000" y="2394000"/>
            <a:ext cx="65628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marR="0" lvl="0" indent="-228594" algn="just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377" marR="0" lvl="1" indent="-40639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270226" y="6306353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kern="0" smtClean="0"/>
              <a:pPr>
                <a:buClr>
                  <a:srgbClr val="000000"/>
                </a:buClr>
                <a:buFont typeface="Arial"/>
                <a:buNone/>
              </a:pPr>
              <a:t>‹N›</a:t>
            </a:fld>
            <a:endParaRPr lang="it-IT" kern="0"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1440000" y="842400"/>
            <a:ext cx="71712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marR="0" lvl="0" indent="-228594" algn="l" rtl="0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377" marR="0" lvl="1" indent="-40639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1" marR="0" lvl="5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9" name="Google Shape;159;p21" descr="unimor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537" y="6339386"/>
            <a:ext cx="935998" cy="1751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dt" idx="10"/>
          </p:nvPr>
        </p:nvSpPr>
        <p:spPr>
          <a:xfrm>
            <a:off x="1440001" y="6306353"/>
            <a:ext cx="9328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ftr" idx="11"/>
          </p:nvPr>
        </p:nvSpPr>
        <p:spPr>
          <a:xfrm>
            <a:off x="2568828" y="6306353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</p:spTree>
    <p:extLst>
      <p:ext uri="{BB962C8B-B14F-4D97-AF65-F5344CB8AC3E}">
        <p14:creationId xmlns:p14="http://schemas.microsoft.com/office/powerpoint/2010/main" val="389116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orena.pozzi@unimore.it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cdltlb.unimore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pic>
        <p:nvPicPr>
          <p:cNvPr id="273" name="Google Shape;2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32" y="186530"/>
            <a:ext cx="29210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9"/>
          <p:cNvSpPr txBox="1"/>
          <p:nvPr/>
        </p:nvSpPr>
        <p:spPr>
          <a:xfrm>
            <a:off x="3177032" y="652272"/>
            <a:ext cx="57109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Facoltà di Medicina e Chirurgia</a:t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256032" y="2040210"/>
            <a:ext cx="8631936" cy="4003662"/>
          </a:xfrm>
          <a:prstGeom prst="rect">
            <a:avLst/>
          </a:prstGeom>
          <a:solidFill>
            <a:srgbClr val="EB3013"/>
          </a:solidFill>
          <a:ln w="25400" cap="flat" cmpd="sng">
            <a:solidFill>
              <a:srgbClr val="EB30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256032" y="2443552"/>
            <a:ext cx="8631936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TECNICHE DI LABORATORIO BIOMEDICO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5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lvl="0" algn="ctr" defTabSz="4492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altLang="it-IT" sz="2000" b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Posti a bando: 30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15851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256032" y="186530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FIGURA PROFESSIONALE</a:t>
            </a:r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256032" y="2170337"/>
            <a:ext cx="4577208" cy="4031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indent="-152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nsolas"/>
              <a:buChar char="•"/>
            </a:pPr>
            <a:r>
              <a:rPr lang="it-IT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Esegue in autonomia tutte le fasi relative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ad analisi di laboratorio, utilizzando anche apparecchiature diagnostiche avanzate;</a:t>
            </a:r>
          </a:p>
          <a:p>
            <a:pPr marR="0" indent="-152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nsolas"/>
              <a:buChar char="•"/>
            </a:pPr>
            <a:endParaRPr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indent="-152400">
              <a:buClr>
                <a:srgbClr val="000000"/>
              </a:buClr>
              <a:buSzPts val="2400"/>
              <a:buFont typeface="Consolas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È il responsabile dei risultati ottenuti dal punto di vista tecnico;</a:t>
            </a:r>
          </a:p>
          <a:p>
            <a:pPr indent="-152400">
              <a:buClr>
                <a:srgbClr val="000000"/>
              </a:buClr>
              <a:buSzPts val="2400"/>
              <a:buFont typeface="Consolas"/>
              <a:buChar char="•"/>
            </a:pPr>
            <a:endParaRPr lang="it-IT" sz="200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indent="-152400">
              <a:buClr>
                <a:srgbClr val="000000"/>
              </a:buClr>
              <a:buSzPts val="2400"/>
              <a:buFont typeface="Consolas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È coinvolto nella programmazione ed organizzazione del laboratorio;</a:t>
            </a:r>
          </a:p>
          <a:p>
            <a:pPr indent="-152400">
              <a:buClr>
                <a:srgbClr val="000000"/>
              </a:buClr>
              <a:buSzPts val="2400"/>
              <a:buFont typeface="Consolas"/>
              <a:buChar char="•"/>
            </a:pPr>
            <a:endParaRPr lang="it-IT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indent="-152400">
              <a:buClr>
                <a:srgbClr val="000000"/>
              </a:buClr>
              <a:buSzPts val="2400"/>
              <a:buFont typeface="Consolas"/>
              <a:buChar char="•"/>
            </a:pP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Contribuisce alla formazione del personale neo-assunto e degli studenti.</a:t>
            </a:r>
            <a:endParaRPr lang="it-IT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nsolas"/>
              <a:buChar char="•"/>
            </a:pPr>
            <a:endParaRPr sz="1600" dirty="0"/>
          </a:p>
        </p:txBody>
      </p:sp>
      <p:sp>
        <p:nvSpPr>
          <p:cNvPr id="285" name="Google Shape;285;p20"/>
          <p:cNvSpPr txBox="1"/>
          <p:nvPr/>
        </p:nvSpPr>
        <p:spPr>
          <a:xfrm>
            <a:off x="247497" y="1392013"/>
            <a:ext cx="86319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 è e cosa fa il tecnico di laboratorio biomedico?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Preload\Desktop\Documenti Claudio\Cdl TLB\Foto\foto TLB per guida di facoltà\026.JPG">
            <a:extLst>
              <a:ext uri="{FF2B5EF4-FFF2-40B4-BE49-F238E27FC236}">
                <a16:creationId xmlns="" xmlns:a16="http://schemas.microsoft.com/office/drawing/2014/main" id="{D42EE080-45CC-0294-1D4F-9018BF335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5382" r="10235" b="2274"/>
          <a:stretch/>
        </p:blipFill>
        <p:spPr bwMode="auto">
          <a:xfrm>
            <a:off x="4932040" y="2170336"/>
            <a:ext cx="2437558" cy="2293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5" descr="C:\Users\Preload\Pictures\018.JPG">
            <a:extLst>
              <a:ext uri="{FF2B5EF4-FFF2-40B4-BE49-F238E27FC236}">
                <a16:creationId xmlns="" xmlns:a16="http://schemas.microsoft.com/office/drawing/2014/main" id="{51D193F3-A695-51F2-8715-46AA091ED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4469" r="21884"/>
          <a:stretch/>
        </p:blipFill>
        <p:spPr bwMode="auto">
          <a:xfrm>
            <a:off x="6506732" y="3971321"/>
            <a:ext cx="2381236" cy="2293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9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256032" y="223106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AMBITI DI STUDIO</a:t>
            </a:r>
            <a:endParaRPr/>
          </a:p>
        </p:txBody>
      </p:sp>
      <p:sp>
        <p:nvSpPr>
          <p:cNvPr id="293" name="Google Shape;293;p21"/>
          <p:cNvSpPr txBox="1"/>
          <p:nvPr/>
        </p:nvSpPr>
        <p:spPr>
          <a:xfrm>
            <a:off x="256032" y="1370036"/>
            <a:ext cx="8631936" cy="4801274"/>
          </a:xfrm>
          <a:prstGeom prst="rect">
            <a:avLst/>
          </a:prstGeom>
          <a:noFill/>
          <a:ln w="9525" cap="flat" cmpd="sng">
            <a:solidFill>
              <a:srgbClr val="EB30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 ANNO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Scienze propedeutiche; Chimica e biochimica; Biologia, genetica e fisiologia 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Inglese 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Istologia e Anatomia umana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Microbiologia e virologia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SECONDO ANNO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Patologia generale e clinica;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Immunologia, immunoematologia, fisiopatologia generale ed endocrina; </a:t>
            </a:r>
            <a:endParaRPr lang="it-IT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Anatomia e istologia patologica 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Microbiologia clinica e parassitologia veterinaria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Farmacologia, medicina legale e genetica medica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TERZO ANNO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Diagnostica di laboratorio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Tecniche diagnostiche di anatomia patologica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Scienze della prevenzione e dei servizi sanitari</a:t>
            </a:r>
            <a:endParaRPr dirty="0"/>
          </a:p>
        </p:txBody>
      </p:sp>
      <p:pic>
        <p:nvPicPr>
          <p:cNvPr id="2" name="Immagine 1" descr="Immagine che contiene persona, parete, interni&#10;&#10;Descrizione generata automaticamente">
            <a:extLst>
              <a:ext uri="{FF2B5EF4-FFF2-40B4-BE49-F238E27FC236}">
                <a16:creationId xmlns="" xmlns:a16="http://schemas.microsoft.com/office/drawing/2014/main" id="{E895A58F-EE46-F69A-F964-31680D03A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" r="2" b="32958"/>
          <a:stretch/>
        </p:blipFill>
        <p:spPr>
          <a:xfrm>
            <a:off x="5942937" y="4117472"/>
            <a:ext cx="2553998" cy="255399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922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256032" y="186530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AMBITI DI TIROCINIO</a:t>
            </a: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256032" y="1335838"/>
            <a:ext cx="7412736" cy="4893607"/>
          </a:xfrm>
          <a:prstGeom prst="rect">
            <a:avLst/>
          </a:prstGeom>
          <a:noFill/>
          <a:ln w="9525" cap="flat" cmpd="sng">
            <a:solidFill>
              <a:srgbClr val="EB30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Tirocinio professionalizzante </a:t>
            </a:r>
            <a:r>
              <a:rPr lang="it-I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analisi chimico-cliniche, microbiologia e virologia, trasfusionale, medicina legale, endocrinologia, anatomia patologica, tossicologia, diagnostica veterinaria, farmacia ospedaliera, genetica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anno: 300 ore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anno: 525 ore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anno: 675 ore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Inoltre:</a:t>
            </a:r>
            <a:endParaRPr lang="it-IT" dirty="0"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 professionali;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seminariali;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a scelta</a:t>
            </a:r>
            <a:endParaRPr dirty="0"/>
          </a:p>
        </p:txBody>
      </p:sp>
      <p:pic>
        <p:nvPicPr>
          <p:cNvPr id="2" name="Immagine 1" descr="Immagine che contiene persona, interni, camera di degenza, preparato&#10;&#10;Descrizione generata automaticamente">
            <a:extLst>
              <a:ext uri="{FF2B5EF4-FFF2-40B4-BE49-F238E27FC236}">
                <a16:creationId xmlns="" xmlns:a16="http://schemas.microsoft.com/office/drawing/2014/main" id="{C2B9FFEB-9BE1-882A-8A6C-ED2E1D138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58" y="3140968"/>
            <a:ext cx="4093407" cy="273234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739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sldNum" idx="12"/>
          </p:nvPr>
        </p:nvSpPr>
        <p:spPr>
          <a:xfrm>
            <a:off x="8403898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 dirty="0"/>
          </a:p>
        </p:txBody>
      </p:sp>
      <p:sp>
        <p:nvSpPr>
          <p:cNvPr id="307" name="Google Shape;307;p23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256032" y="186530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SBOCCHI PROFESSIONALI</a:t>
            </a:r>
            <a:endParaRPr/>
          </a:p>
        </p:txBody>
      </p:sp>
      <p:sp>
        <p:nvSpPr>
          <p:cNvPr id="309" name="Google Shape;309;p23"/>
          <p:cNvSpPr txBox="1"/>
          <p:nvPr/>
        </p:nvSpPr>
        <p:spPr>
          <a:xfrm>
            <a:off x="282230" y="1392943"/>
            <a:ext cx="8605738" cy="4693552"/>
          </a:xfrm>
          <a:prstGeom prst="rect">
            <a:avLst/>
          </a:prstGeom>
          <a:noFill/>
          <a:ln w="9525" cap="flat" cmpd="sng">
            <a:solidFill>
              <a:srgbClr val="EB30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competenze acquisite permettono di seguire tutto il percorso diagnostico dalla fase </a:t>
            </a:r>
            <a:r>
              <a:rPr lang="it-IT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-analitica fino alla validazione dei risultati lavorando in autonomia e in collaborazione con altri professionisti.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Tecnico di Laboratorio Biomedico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impiego in: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aziende sanitarie pubbliche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it-IT" sz="2000" dirty="0">
                <a:solidFill>
                  <a:schemeClr val="dk1"/>
                </a:solidFill>
              </a:rPr>
              <a:t>a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ziende sanitarie private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industrie biomedicali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aziende alimentari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aziende farmaceutiche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❏"/>
            </a:pP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istituti zooprofilattici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BB363B4-0F44-BB4C-BA13-3A62CBE903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/>
        </p:blipFill>
        <p:spPr>
          <a:xfrm>
            <a:off x="6956197" y="2492896"/>
            <a:ext cx="2080299" cy="1996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54BBF701-145E-5F76-6F08-A36B10FD4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50" t="6859" r="25940" b="4172"/>
          <a:stretch/>
        </p:blipFill>
        <p:spPr>
          <a:xfrm>
            <a:off x="4572000" y="2492896"/>
            <a:ext cx="2232946" cy="19961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Immagine 10" descr="Immagine che contiene erba, suino, fieno, mammifero&#10;&#10;Descrizione generata automaticamente">
            <a:extLst>
              <a:ext uri="{FF2B5EF4-FFF2-40B4-BE49-F238E27FC236}">
                <a16:creationId xmlns="" xmlns:a16="http://schemas.microsoft.com/office/drawing/2014/main" id="{43328AB6-821F-3CD2-E8D5-01958A8489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644" r="11450" b="6200"/>
          <a:stretch/>
        </p:blipFill>
        <p:spPr>
          <a:xfrm>
            <a:off x="4572000" y="4583872"/>
            <a:ext cx="2257343" cy="16408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Immagine 13" descr="Immagine che contiene persona, interni&#10;&#10;Descrizione generata automaticamente">
            <a:extLst>
              <a:ext uri="{FF2B5EF4-FFF2-40B4-BE49-F238E27FC236}">
                <a16:creationId xmlns="" xmlns:a16="http://schemas.microsoft.com/office/drawing/2014/main" id="{62A6F183-DF35-E71A-4DA4-568E5534AE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r="3779" b="23560"/>
          <a:stretch/>
        </p:blipFill>
        <p:spPr>
          <a:xfrm>
            <a:off x="6956197" y="4583873"/>
            <a:ext cx="2080299" cy="16408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0760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256032" y="186530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SODDISFAZIONE – PROGRESSIONE - OCCUPAZIONE</a:t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264537" y="1400511"/>
            <a:ext cx="4811519" cy="4616608"/>
          </a:xfrm>
          <a:prstGeom prst="rect">
            <a:avLst/>
          </a:prstGeom>
          <a:noFill/>
          <a:ln w="9525" cap="flat" cmpd="sng">
            <a:solidFill>
              <a:srgbClr val="EB30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Soddisfazione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90% degli studenti è completamente soddisfatto del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CdS</a:t>
            </a:r>
            <a:endParaRPr lang="it-IT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Progressione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 laureati possono entrare subito nel mondo del lavoro; 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possibilità di continuare gli studi con Lauree Magistrali e/o   Master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Tasso di 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occupazione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rilevazione Almalaurea 2021: 100%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 descr="Immagine che contiene cielo, esterni, strada, via&#10;&#10;Descrizione generata automaticamente">
            <a:extLst>
              <a:ext uri="{FF2B5EF4-FFF2-40B4-BE49-F238E27FC236}">
                <a16:creationId xmlns="" xmlns:a16="http://schemas.microsoft.com/office/drawing/2014/main" id="{911B9920-5967-8475-4193-E2AC96CE6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9416"/>
          <a:stretch/>
        </p:blipFill>
        <p:spPr>
          <a:xfrm>
            <a:off x="5203470" y="1421658"/>
            <a:ext cx="3584319" cy="20073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magine 3" descr="Immagine che contiene arredamento, divano, sedile&#10;&#10;Descrizione generata automaticamente">
            <a:extLst>
              <a:ext uri="{FF2B5EF4-FFF2-40B4-BE49-F238E27FC236}">
                <a16:creationId xmlns="" xmlns:a16="http://schemas.microsoft.com/office/drawing/2014/main" id="{4A23A0BA-D655-D9B7-AF3C-D719B134A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6" t="5555" r="2266"/>
          <a:stretch/>
        </p:blipFill>
        <p:spPr>
          <a:xfrm>
            <a:off x="5196387" y="3572749"/>
            <a:ext cx="3591402" cy="24485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4691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256032" y="186530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ERASMUS</a:t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256032" y="1412776"/>
            <a:ext cx="5468096" cy="4133399"/>
          </a:xfrm>
          <a:prstGeom prst="rect">
            <a:avLst/>
          </a:prstGeom>
          <a:noFill/>
          <a:ln w="9525" cap="flat" cmpd="sng">
            <a:solidFill>
              <a:srgbClr val="EB30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Possibilità di frequentare tre mesi di tirocinio con i programmi </a:t>
            </a:r>
            <a:r>
              <a:rPr lang="it-IT" dirty="0">
                <a:sym typeface="Calibri"/>
              </a:rPr>
              <a:t> </a:t>
            </a:r>
            <a:r>
              <a:rPr lang="it-IT" sz="3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it-IT" sz="31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SEDI: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Coimbra (</a:t>
            </a:r>
            <a:r>
              <a:rPr lang="it-IT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Portogallo</a:t>
            </a: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it-IT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Leuven</a:t>
            </a: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-Limburg (</a:t>
            </a:r>
            <a:r>
              <a:rPr lang="it-IT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Belgio</a:t>
            </a: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Cartagena (</a:t>
            </a:r>
            <a:r>
              <a:rPr lang="it-IT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Spagna</a:t>
            </a:r>
            <a:r>
              <a:rPr lang="it-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 descr="Immagine che contiene persona, giallo, arighe, colorato&#10;&#10;Descrizione generata automaticamente">
            <a:extLst>
              <a:ext uri="{FF2B5EF4-FFF2-40B4-BE49-F238E27FC236}">
                <a16:creationId xmlns="" xmlns:a16="http://schemas.microsoft.com/office/drawing/2014/main" id="{49344A41-6DA3-617D-4FFE-29A20CF6A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r="30059" b="10598"/>
          <a:stretch/>
        </p:blipFill>
        <p:spPr>
          <a:xfrm>
            <a:off x="5913273" y="1412776"/>
            <a:ext cx="2953036" cy="41333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0890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>
            <a:spLocks noGrp="1"/>
          </p:cNvSpPr>
          <p:nvPr>
            <p:ph type="sldNum" idx="12"/>
          </p:nvPr>
        </p:nvSpPr>
        <p:spPr>
          <a:xfrm>
            <a:off x="8270226" y="6306345"/>
            <a:ext cx="4165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ftr" idx="11"/>
          </p:nvPr>
        </p:nvSpPr>
        <p:spPr>
          <a:xfrm>
            <a:off x="2568824" y="6306345"/>
            <a:ext cx="5175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TECNICHE DI LABORATORIO BIOMEDICO</a:t>
            </a:r>
            <a:endParaRPr/>
          </a:p>
        </p:txBody>
      </p:sp>
      <p:sp>
        <p:nvSpPr>
          <p:cNvPr id="332" name="Google Shape;332;p26"/>
          <p:cNvSpPr/>
          <p:nvPr/>
        </p:nvSpPr>
        <p:spPr>
          <a:xfrm>
            <a:off x="256032" y="186530"/>
            <a:ext cx="8631936" cy="1011936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CONTATTI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256033" y="1270921"/>
            <a:ext cx="6122560" cy="37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Presidente Corso di Laurea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Prof.ssa Milena Nasi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059 205 5422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milena.nasi@unimore.it</a:t>
            </a:r>
            <a:endParaRPr sz="17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Direttore Didattico delle Attività Formative Professionalizzanti: 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Dott.ssa Lorena Pozzi 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059 4225793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lorena.pozzi@unimore.it</a:t>
            </a:r>
            <a:endParaRPr sz="17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 didattico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Dott.ssa Barbara </a:t>
            </a:r>
            <a:r>
              <a:rPr lang="it-IT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Restani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tel.3481222246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barbara.restani@unimore.it</a:t>
            </a:r>
            <a:endParaRPr sz="17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4D7FC63-C4CF-8045-C4A1-575D74EEE22A}"/>
              </a:ext>
            </a:extLst>
          </p:cNvPr>
          <p:cNvSpPr txBox="1"/>
          <p:nvPr/>
        </p:nvSpPr>
        <p:spPr>
          <a:xfrm>
            <a:off x="896447" y="5144139"/>
            <a:ext cx="4755673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hlinkClick r:id="rId4"/>
              </a:rPr>
              <a:t>http://www.cdltlb.unimore.it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https://</a:t>
            </a:r>
            <a:r>
              <a:rPr lang="it-IT" dirty="0" err="1"/>
              <a:t>www.instagram.com</a:t>
            </a:r>
            <a:r>
              <a:rPr lang="it-IT" dirty="0"/>
              <a:t>/</a:t>
            </a:r>
            <a:r>
              <a:rPr lang="it-IT" dirty="0" err="1"/>
              <a:t>cdltlb.unimore</a:t>
            </a:r>
            <a:r>
              <a:rPr lang="it-IT" dirty="0"/>
              <a:t>/</a:t>
            </a:r>
          </a:p>
        </p:txBody>
      </p:sp>
      <p:pic>
        <p:nvPicPr>
          <p:cNvPr id="3" name="Picture 4" descr="International-Websites-Web-Icon - ANMIC - Associazione Nazionale Mutilati  ed Invalidi Civili">
            <a:extLst>
              <a:ext uri="{FF2B5EF4-FFF2-40B4-BE49-F238E27FC236}">
                <a16:creationId xmlns="" xmlns:a16="http://schemas.microsoft.com/office/drawing/2014/main" id="{E4655D27-D6F2-8060-964F-08D68122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" y="5212805"/>
            <a:ext cx="365126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B95CBA30-B3D3-2032-6CDF-C22FE569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7" y="5659382"/>
            <a:ext cx="365126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testo, persona&#10;&#10;Descrizione generata automaticamente">
            <a:extLst>
              <a:ext uri="{FF2B5EF4-FFF2-40B4-BE49-F238E27FC236}">
                <a16:creationId xmlns="" xmlns:a16="http://schemas.microsoft.com/office/drawing/2014/main" id="{CBE14FCB-0556-512B-B6B7-2C06B581FB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r="32922" b="2279"/>
          <a:stretch/>
        </p:blipFill>
        <p:spPr>
          <a:xfrm>
            <a:off x="6378592" y="1309842"/>
            <a:ext cx="2500955" cy="48851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5189C430-8691-C053-004F-CE7C0E2DF012}"/>
              </a:ext>
            </a:extLst>
          </p:cNvPr>
          <p:cNvSpPr/>
          <p:nvPr/>
        </p:nvSpPr>
        <p:spPr>
          <a:xfrm>
            <a:off x="256032" y="1309842"/>
            <a:ext cx="5972152" cy="48851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247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Presentazione su schermo (4:3)</PresentationFormat>
  <Paragraphs>103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Lorena Pozzi</dc:creator>
  <cp:lastModifiedBy>Lorena Pozzi</cp:lastModifiedBy>
  <cp:revision>1</cp:revision>
  <dcterms:created xsi:type="dcterms:W3CDTF">2024-11-20T13:47:48Z</dcterms:created>
  <dcterms:modified xsi:type="dcterms:W3CDTF">2024-11-20T13:48:10Z</dcterms:modified>
</cp:coreProperties>
</file>